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6.xml" ContentType="application/vnd.openxmlformats-officedocument.theme+xml"/>
  <Override PartName="/ppt/slideLayouts/slideLayout25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78" r:id="rId7"/>
  </p:sldMasterIdLst>
  <p:notesMasterIdLst>
    <p:notesMasterId r:id="rId61"/>
  </p:notesMasterIdLst>
  <p:handoutMasterIdLst>
    <p:handoutMasterId r:id="rId62"/>
  </p:handoutMasterIdLst>
  <p:sldIdLst>
    <p:sldId id="462" r:id="rId8"/>
    <p:sldId id="653" r:id="rId9"/>
    <p:sldId id="1303" r:id="rId10"/>
    <p:sldId id="1302" r:id="rId11"/>
    <p:sldId id="1316" r:id="rId12"/>
    <p:sldId id="1075" r:id="rId13"/>
    <p:sldId id="1180" r:id="rId14"/>
    <p:sldId id="1304" r:id="rId15"/>
    <p:sldId id="1329" r:id="rId16"/>
    <p:sldId id="1249" r:id="rId17"/>
    <p:sldId id="1345" r:id="rId18"/>
    <p:sldId id="1296" r:id="rId19"/>
    <p:sldId id="1332" r:id="rId20"/>
    <p:sldId id="1346" r:id="rId21"/>
    <p:sldId id="1298" r:id="rId22"/>
    <p:sldId id="1347" r:id="rId23"/>
    <p:sldId id="1334" r:id="rId24"/>
    <p:sldId id="1326" r:id="rId25"/>
    <p:sldId id="1337" r:id="rId26"/>
    <p:sldId id="1348" r:id="rId27"/>
    <p:sldId id="1327" r:id="rId28"/>
    <p:sldId id="1349" r:id="rId29"/>
    <p:sldId id="1328" r:id="rId30"/>
    <p:sldId id="1338" r:id="rId31"/>
    <p:sldId id="1320" r:id="rId32"/>
    <p:sldId id="1194" r:id="rId33"/>
    <p:sldId id="1333" r:id="rId34"/>
    <p:sldId id="1185" r:id="rId35"/>
    <p:sldId id="1305" r:id="rId36"/>
    <p:sldId id="1340" r:id="rId37"/>
    <p:sldId id="1207" r:id="rId38"/>
    <p:sldId id="1335" r:id="rId39"/>
    <p:sldId id="1350" r:id="rId40"/>
    <p:sldId id="1351" r:id="rId41"/>
    <p:sldId id="1336" r:id="rId42"/>
    <p:sldId id="1307" r:id="rId43"/>
    <p:sldId id="1323" r:id="rId44"/>
    <p:sldId id="1151" r:id="rId45"/>
    <p:sldId id="1341" r:id="rId46"/>
    <p:sldId id="1223" r:id="rId47"/>
    <p:sldId id="1352" r:id="rId48"/>
    <p:sldId id="1353" r:id="rId49"/>
    <p:sldId id="1356" r:id="rId50"/>
    <p:sldId id="1137" r:id="rId51"/>
    <p:sldId id="1220" r:id="rId52"/>
    <p:sldId id="1343" r:id="rId53"/>
    <p:sldId id="1339" r:id="rId54"/>
    <p:sldId id="1354" r:id="rId55"/>
    <p:sldId id="1355" r:id="rId56"/>
    <p:sldId id="1344" r:id="rId57"/>
    <p:sldId id="1226" r:id="rId58"/>
    <p:sldId id="1309" r:id="rId59"/>
    <p:sldId id="264" r:id="rId60"/>
  </p:sldIdLst>
  <p:sldSz cx="12192000" cy="6858000"/>
  <p:notesSz cx="6858000" cy="9144000"/>
  <p:custDataLst>
    <p:tags r:id="rId6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4"/>
    <a:srgbClr val="0000CC"/>
    <a:srgbClr val="AD2A26"/>
    <a:srgbClr val="4C5252"/>
    <a:srgbClr val="F9F9F9"/>
    <a:srgbClr val="8A8A8A"/>
    <a:srgbClr val="48504F"/>
    <a:srgbClr val="B60206"/>
    <a:srgbClr val="AD2B26"/>
    <a:srgbClr val="4950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37" autoAdjust="0"/>
    <p:restoredTop sz="95852" autoAdjust="0"/>
  </p:normalViewPr>
  <p:slideViewPr>
    <p:cSldViewPr snapToGrid="0">
      <p:cViewPr varScale="1">
        <p:scale>
          <a:sx n="121" d="100"/>
          <a:sy n="121" d="100"/>
        </p:scale>
        <p:origin x="7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19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63" Type="http://schemas.openxmlformats.org/officeDocument/2006/relationships/tags" Target="tags/tag1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66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presProps" Target="presProp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slide" Target="slides/slide52.xml"/><Relationship Id="rId67" Type="http://schemas.openxmlformats.org/officeDocument/2006/relationships/tableStyles" Target="tableStyles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10" Type="http://schemas.openxmlformats.org/officeDocument/2006/relationships/slide" Target="slides/slide3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39" Type="http://schemas.openxmlformats.org/officeDocument/2006/relationships/slide" Target="slides/slide3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  <a:t>2022/7/24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GIF>
</file>

<file path=ppt/media/image14.png>
</file>

<file path=ppt/media/image2.png>
</file>

<file path=ppt/media/image3.sv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  <a:t>2022/7/23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2212"/>
            <a:ext cx="9845675" cy="45478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0749"/>
            <a:ext cx="984567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598036"/>
            <a:ext cx="10719120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48057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18707"/>
            <a:ext cx="10748057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4805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6306" y="105625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344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>
              <a:spcBef>
                <a:spcPct val="0"/>
              </a:spcBef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3280"/>
            <a:ext cx="9214230" cy="376237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6948"/>
            <a:ext cx="201682" cy="2016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6306" y="1060146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7332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7172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50840"/>
            <a:ext cx="201682" cy="2016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/>
        </p:nvGrpSpPr>
        <p:grpSpPr>
          <a:xfrm>
            <a:off x="806306" y="1054782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101968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marL="0" lvl="0" indent="0">
              <a:spcBef>
                <a:spcPct val="0"/>
              </a:spcBef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741808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pic>
        <p:nvPicPr>
          <p:cNvPr id="13" name="图形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9623" y="1245476"/>
            <a:ext cx="201682" cy="20168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/>
          <p:cNvSpPr/>
          <p:nvPr userDrawn="1"/>
        </p:nvSpPr>
        <p:spPr>
          <a:xfrm rot="5400000">
            <a:off x="941355" y="35069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/>
          <p:cNvSpPr/>
          <p:nvPr userDrawn="1"/>
        </p:nvSpPr>
        <p:spPr>
          <a:xfrm rot="5400000">
            <a:off x="1484022" y="25274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/>
          <p:cNvSpPr txBox="1">
            <a:spLocks noChangeArrowheads="1"/>
          </p:cNvSpPr>
          <p:nvPr userDrawn="1"/>
        </p:nvSpPr>
        <p:spPr bwMode="auto">
          <a:xfrm>
            <a:off x="1695420" y="28826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40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思考</a:t>
            </a:r>
          </a:p>
        </p:txBody>
      </p:sp>
      <p:sp>
        <p:nvSpPr>
          <p:cNvPr id="24" name="六边形 23"/>
          <p:cNvSpPr/>
          <p:nvPr userDrawn="1"/>
        </p:nvSpPr>
        <p:spPr>
          <a:xfrm rot="5400000">
            <a:off x="3294074" y="21491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/>
          <p:cNvSpPr/>
          <p:nvPr userDrawn="1"/>
        </p:nvSpPr>
        <p:spPr>
          <a:xfrm rot="5400000">
            <a:off x="1198356" y="41264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/>
          <p:cNvSpPr/>
          <p:nvPr userDrawn="1"/>
        </p:nvSpPr>
        <p:spPr>
          <a:xfrm rot="5400000">
            <a:off x="3642476" y="43852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/>
          <p:cNvSpPr/>
          <p:nvPr userDrawn="1"/>
        </p:nvSpPr>
        <p:spPr>
          <a:xfrm rot="5400000">
            <a:off x="1190641" y="17150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81309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/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anose="020B0502040204020203" pitchFamily="34" charset="0"/>
                  <a:ea typeface="微软雅黑 Light" panose="020B0502040204020203" pitchFamily="34" charset="-122"/>
                </a:defRPr>
              </a:lvl9pPr>
            </a:lstStyle>
            <a:p>
              <a:pPr algn="ctr"/>
              <a:r>
                <a:rPr lang="zh-CN" altLang="en-US" sz="4000" dirty="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/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 dirty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泪珠形 14"/>
          <p:cNvSpPr/>
          <p:nvPr userDrawn="1"/>
        </p:nvSpPr>
        <p:spPr>
          <a:xfrm>
            <a:off x="1013943" y="3138371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/>
          <p:cNvSpPr/>
          <p:nvPr userDrawn="1"/>
        </p:nvSpPr>
        <p:spPr>
          <a:xfrm>
            <a:off x="1645363" y="2308178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/>
          <p:cNvSpPr txBox="1">
            <a:spLocks noChangeArrowheads="1"/>
          </p:cNvSpPr>
          <p:nvPr userDrawn="1"/>
        </p:nvSpPr>
        <p:spPr bwMode="auto">
          <a:xfrm>
            <a:off x="1938193" y="255362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思路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泪珠形 22"/>
          <p:cNvSpPr/>
          <p:nvPr userDrawn="1"/>
        </p:nvSpPr>
        <p:spPr>
          <a:xfrm>
            <a:off x="3663313" y="3963112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/>
          <p:cNvSpPr/>
          <p:nvPr userDrawn="1"/>
        </p:nvSpPr>
        <p:spPr>
          <a:xfrm>
            <a:off x="2152487" y="1924996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/>
          <p:cNvSpPr/>
          <p:nvPr userDrawn="1"/>
        </p:nvSpPr>
        <p:spPr>
          <a:xfrm>
            <a:off x="844996" y="3255023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200" marR="0" lvl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 userDrawn="1"/>
        </p:nvSpPr>
        <p:spPr>
          <a:xfrm rot="2700000">
            <a:off x="3564412" y="2953096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/>
          <p:cNvSpPr/>
          <p:nvPr userDrawn="1"/>
        </p:nvSpPr>
        <p:spPr>
          <a:xfrm rot="2700000">
            <a:off x="3711024" y="3896183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/>
          <p:cNvSpPr/>
          <p:nvPr userDrawn="1"/>
        </p:nvSpPr>
        <p:spPr>
          <a:xfrm rot="2700000">
            <a:off x="1595908" y="2003998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/>
          <p:cNvSpPr/>
          <p:nvPr userDrawn="1"/>
        </p:nvSpPr>
        <p:spPr>
          <a:xfrm rot="2700000">
            <a:off x="1559312" y="4111232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/>
          <p:cNvSpPr/>
          <p:nvPr userDrawn="1"/>
        </p:nvSpPr>
        <p:spPr>
          <a:xfrm rot="2700000">
            <a:off x="986540" y="2025081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/>
          <p:cNvSpPr/>
          <p:nvPr userDrawn="1"/>
        </p:nvSpPr>
        <p:spPr>
          <a:xfrm rot="2700000">
            <a:off x="1815645" y="2401118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600" indent="0">
              <a:buNone/>
              <a:defRPr/>
            </a:lvl2pPr>
            <a:lvl3pPr marL="1219200" indent="0">
              <a:buNone/>
              <a:defRPr/>
            </a:lvl3pPr>
            <a:lvl4pPr marL="1828800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33" name="标题占位符 1"/>
          <p:cNvSpPr txBox="1">
            <a:spLocks noChangeArrowheads="1"/>
          </p:cNvSpPr>
          <p:nvPr userDrawn="1"/>
        </p:nvSpPr>
        <p:spPr bwMode="auto">
          <a:xfrm>
            <a:off x="1938193" y="2543117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今日</a:t>
            </a:r>
            <a:endParaRPr lang="en-US" altLang="zh-CN" sz="3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sz="3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作业</a:t>
            </a:r>
          </a:p>
        </p:txBody>
      </p:sp>
      <p:sp>
        <p:nvSpPr>
          <p:cNvPr id="45" name="矩形 44"/>
          <p:cNvSpPr/>
          <p:nvPr userDrawn="1"/>
        </p:nvSpPr>
        <p:spPr>
          <a:xfrm rot="2700000">
            <a:off x="4273426" y="2329809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lnSpc>
                <a:spcPct val="150000"/>
              </a:lnSpc>
              <a:buFont typeface="Wingdings" panose="05000000000000000000" pitchFamily="2" charset="2"/>
              <a:buChar char="l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/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/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/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/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dirty="0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200" marR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200" marR="0" lvl="0" indent="-4572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u"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</a:p>
        </p:txBody>
      </p:sp>
      <p:sp>
        <p:nvSpPr>
          <p:cNvPr id="17" name="文本占位符 13"/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/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4204"/>
            <a:ext cx="10698800" cy="386122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590102"/>
            <a:ext cx="10749598" cy="3850540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lnSpc>
                <a:spcPct val="150000"/>
              </a:lnSpc>
              <a:buFont typeface="Wingdings" panose="05000000000000000000" pitchFamily="2" charset="2"/>
              <a:buChar char="l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119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03185"/>
            <a:ext cx="10719120" cy="3819718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90" indent="-360045">
              <a:lnSpc>
                <a:spcPct val="150000"/>
              </a:lnSpc>
              <a:buFont typeface="+mj-lt"/>
              <a:buAutoNum type="arabicPeriod"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3"/>
            <a:ext cx="10719119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 hasCustomPrompt="1"/>
          </p:nvPr>
        </p:nvSpPr>
        <p:spPr>
          <a:xfrm>
            <a:off x="710880" y="1002232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000" b="0" i="0" dirty="0">
                <a:solidFill>
                  <a:srgbClr val="AD2A26"/>
                </a:solidFill>
                <a:latin typeface="Alibaba PuHuiTi Medium" pitchFamily="18" charset="-122"/>
                <a:ea typeface="Alibaba PuHuiTi Medium" pitchFamily="18" charset="-122"/>
                <a:cs typeface="Alibaba PuHuiTi Medium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20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11"/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28517"/>
            <a:ext cx="10748057" cy="3922461"/>
          </a:xfrm>
          <a:prstGeom prst="rect">
            <a:avLst/>
          </a:prstGeom>
        </p:spPr>
        <p:txBody>
          <a:bodyPr/>
          <a:lstStyle>
            <a:lvl1pPr marL="360045" indent="-360045">
              <a:lnSpc>
                <a:spcPct val="150000"/>
              </a:lnSpc>
              <a:buClr>
                <a:srgbClr val="404040"/>
              </a:buClr>
              <a:buSzPct val="85000"/>
              <a:buFont typeface="Wingdings" panose="05000000000000000000" pitchFamily="2" charset="2"/>
              <a:buChar char="l"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455" indent="-358775">
              <a:buFont typeface="Wingdings" panose="05000000000000000000" pitchFamily="2" charset="2"/>
              <a:buChar char="l"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anose="05000000000000000000" pitchFamily="2" charset="2"/>
              <a:buChar char="l"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90" lvl="1" indent="-36004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anose="05000000000000000000" pitchFamily="2" charset="2"/>
              <a:buChar char="p"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theme" Target="../theme/theme6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六边形 29"/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-1" fmla="*/ 0 w 1034350"/>
              <a:gd name="connsiteY0-2" fmla="*/ 1136649 h 1136649"/>
              <a:gd name="connsiteX1-3" fmla="*/ 0 w 1034350"/>
              <a:gd name="connsiteY1-4" fmla="*/ 0 h 1136649"/>
              <a:gd name="connsiteX2-5" fmla="*/ 750188 w 1034350"/>
              <a:gd name="connsiteY2-6" fmla="*/ 0 h 1136649"/>
              <a:gd name="connsiteX3-7" fmla="*/ 1034350 w 1034350"/>
              <a:gd name="connsiteY3-8" fmla="*/ 568325 h 1136649"/>
              <a:gd name="connsiteX4-9" fmla="*/ 750188 w 1034350"/>
              <a:gd name="connsiteY4-10" fmla="*/ 1136649 h 1136649"/>
              <a:gd name="connsiteX5-11" fmla="*/ 0 w 1034350"/>
              <a:gd name="connsiteY5-12" fmla="*/ 1136649 h 11366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/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/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/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/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/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/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/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/>
          <p:cNvCxnSpPr/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/>
          <p:cNvCxnSpPr/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018" y="5296483"/>
            <a:ext cx="3565964" cy="58207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/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 dirty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pitchFamily="18" charset="-122"/>
                </a:rPr>
                <a:t>Contents</a:t>
              </a:r>
              <a:endParaRPr lang="zh-CN" altLang="en-US" sz="28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cxnSp>
          <p:nvCxnSpPr>
            <p:cNvPr id="23" name="直接连接符 2"/>
            <p:cNvCxnSpPr/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/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/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2" name="矩形 22"/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buFont typeface="Arial" panose="020B0604020202020204" pitchFamily="34" charset="0"/>
              <a:buNone/>
              <a:defRPr/>
            </a:pPr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 dirty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Learning</a:t>
            </a:r>
            <a:r>
              <a:rPr lang="zh-CN" altLang="en-US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 </a:t>
            </a:r>
            <a:r>
              <a:rPr lang="en-US" altLang="zh-CN" sz="2100" dirty="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Objectives</a:t>
            </a:r>
            <a:endParaRPr lang="zh-CN" altLang="en-US" sz="2100" dirty="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3" name="直接连接符 2"/>
          <p:cNvCxnSpPr/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形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marR="0" indent="-457200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600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/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/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/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83" y="162578"/>
            <a:ext cx="2031376" cy="593842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4193628" y="260138"/>
            <a:ext cx="7998366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100" b="0" dirty="0">
                <a:solidFill>
                  <a:srgbClr val="49504F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多一句没有，少一句不行，用最短时间，教会最实用的技术！</a:t>
            </a:r>
          </a:p>
        </p:txBody>
      </p:sp>
      <p:sp>
        <p:nvSpPr>
          <p:cNvPr id="21" name="矩形 20"/>
          <p:cNvSpPr/>
          <p:nvPr userDrawn="1"/>
        </p:nvSpPr>
        <p:spPr>
          <a:xfrm>
            <a:off x="-52550" y="0"/>
            <a:ext cx="224790" cy="694841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/>
          <p:cNvSpPr/>
          <p:nvPr userDrawn="1"/>
        </p:nvSpPr>
        <p:spPr>
          <a:xfrm>
            <a:off x="-52550" y="719892"/>
            <a:ext cx="223200" cy="315311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/>
          <p:cNvSpPr/>
          <p:nvPr userDrawn="1"/>
        </p:nvSpPr>
        <p:spPr>
          <a:xfrm>
            <a:off x="2567066" y="719635"/>
            <a:ext cx="7023600" cy="21600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/>
          <p:cNvSpPr/>
          <p:nvPr userDrawn="1"/>
        </p:nvSpPr>
        <p:spPr>
          <a:xfrm>
            <a:off x="9481902" y="719635"/>
            <a:ext cx="2163600" cy="21600"/>
          </a:xfrm>
          <a:prstGeom prst="rect">
            <a:avLst/>
          </a:prstGeom>
          <a:solidFill>
            <a:srgbClr val="B600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任意形状 24"/>
          <p:cNvSpPr/>
          <p:nvPr userDrawn="1"/>
        </p:nvSpPr>
        <p:spPr>
          <a:xfrm>
            <a:off x="9612588" y="6582369"/>
            <a:ext cx="400898" cy="208765"/>
          </a:xfrm>
          <a:custGeom>
            <a:avLst/>
            <a:gdLst>
              <a:gd name="connsiteX0" fmla="*/ 200449 w 400898"/>
              <a:gd name="connsiteY0" fmla="*/ 0 h 208765"/>
              <a:gd name="connsiteX1" fmla="*/ 400898 w 400898"/>
              <a:gd name="connsiteY1" fmla="*/ 200449 h 208765"/>
              <a:gd name="connsiteX2" fmla="*/ 392582 w 400898"/>
              <a:gd name="connsiteY2" fmla="*/ 208765 h 208765"/>
              <a:gd name="connsiteX3" fmla="*/ 8316 w 400898"/>
              <a:gd name="connsiteY3" fmla="*/ 208765 h 208765"/>
              <a:gd name="connsiteX4" fmla="*/ 0 w 400898"/>
              <a:gd name="connsiteY4" fmla="*/ 200449 h 208765"/>
              <a:gd name="connsiteX5" fmla="*/ 200449 w 400898"/>
              <a:gd name="connsiteY5" fmla="*/ 0 h 208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00898" h="208765">
                <a:moveTo>
                  <a:pt x="200449" y="0"/>
                </a:moveTo>
                <a:lnTo>
                  <a:pt x="400898" y="200449"/>
                </a:lnTo>
                <a:lnTo>
                  <a:pt x="392582" y="208765"/>
                </a:lnTo>
                <a:lnTo>
                  <a:pt x="8316" y="208765"/>
                </a:lnTo>
                <a:lnTo>
                  <a:pt x="0" y="200449"/>
                </a:lnTo>
                <a:lnTo>
                  <a:pt x="200449" y="0"/>
                </a:lnTo>
                <a:close/>
              </a:path>
            </a:pathLst>
          </a:custGeom>
          <a:solidFill>
            <a:srgbClr val="68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/>
          </a:p>
        </p:txBody>
      </p:sp>
      <p:sp>
        <p:nvSpPr>
          <p:cNvPr id="26" name="矩形 22"/>
          <p:cNvSpPr>
            <a:spLocks noChangeArrowheads="1"/>
          </p:cNvSpPr>
          <p:nvPr userDrawn="1"/>
        </p:nvSpPr>
        <p:spPr bwMode="auto">
          <a:xfrm>
            <a:off x="-10583" y="6779344"/>
            <a:ext cx="10057936" cy="110793"/>
          </a:xfrm>
          <a:prstGeom prst="rect">
            <a:avLst/>
          </a:prstGeom>
          <a:solidFill>
            <a:srgbClr val="49504F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sz="2400" dirty="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矩形 14"/>
          <p:cNvSpPr/>
          <p:nvPr userDrawn="1"/>
        </p:nvSpPr>
        <p:spPr bwMode="auto">
          <a:xfrm>
            <a:off x="9813037" y="6582369"/>
            <a:ext cx="2378963" cy="307767"/>
          </a:xfrm>
          <a:custGeom>
            <a:avLst/>
            <a:gdLst>
              <a:gd name="connsiteX0" fmla="*/ 0 w 2202525"/>
              <a:gd name="connsiteY0" fmla="*/ 0 h 275631"/>
              <a:gd name="connsiteX1" fmla="*/ 2202525 w 2202525"/>
              <a:gd name="connsiteY1" fmla="*/ 0 h 275631"/>
              <a:gd name="connsiteX2" fmla="*/ 2202525 w 2202525"/>
              <a:gd name="connsiteY2" fmla="*/ 275631 h 275631"/>
              <a:gd name="connsiteX3" fmla="*/ 0 w 2202525"/>
              <a:gd name="connsiteY3" fmla="*/ 275631 h 275631"/>
              <a:gd name="connsiteX4" fmla="*/ 0 w 2202525"/>
              <a:gd name="connsiteY4" fmla="*/ 0 h 275631"/>
              <a:gd name="connsiteX0-1" fmla="*/ 0 w 2202525"/>
              <a:gd name="connsiteY0-2" fmla="*/ 0 h 275631"/>
              <a:gd name="connsiteX1-3" fmla="*/ 2202525 w 2202525"/>
              <a:gd name="connsiteY1-4" fmla="*/ 0 h 275631"/>
              <a:gd name="connsiteX2-5" fmla="*/ 2202525 w 2202525"/>
              <a:gd name="connsiteY2-6" fmla="*/ 275631 h 275631"/>
              <a:gd name="connsiteX3-7" fmla="*/ 104775 w 2202525"/>
              <a:gd name="connsiteY3-8" fmla="*/ 272456 h 275631"/>
              <a:gd name="connsiteX4-9" fmla="*/ 0 w 2202525"/>
              <a:gd name="connsiteY4-10" fmla="*/ 0 h 27563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02525" h="275631">
                <a:moveTo>
                  <a:pt x="0" y="0"/>
                </a:moveTo>
                <a:lnTo>
                  <a:pt x="2202525" y="0"/>
                </a:lnTo>
                <a:lnTo>
                  <a:pt x="2202525" y="275631"/>
                </a:lnTo>
                <a:lnTo>
                  <a:pt x="104775" y="272456"/>
                </a:lnTo>
                <a:lnTo>
                  <a:pt x="0" y="0"/>
                </a:lnTo>
                <a:close/>
              </a:path>
            </a:pathLst>
          </a:custGeom>
          <a:solidFill>
            <a:srgbClr val="B6000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2400">
              <a:latin typeface="Segoe UI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 userDrawn="1"/>
        </p:nvSpPr>
        <p:spPr>
          <a:xfrm>
            <a:off x="9950236" y="6535935"/>
            <a:ext cx="224176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Alibaba PuHuiTi" pitchFamily="18" charset="-122"/>
              </a:rPr>
              <a:t>高级软件人才培训专家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6096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6pPr>
      <a:lvl7pPr marL="12192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7pPr>
      <a:lvl8pPr marL="18288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8pPr>
      <a:lvl9pPr marL="243840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5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989" y="2322246"/>
            <a:ext cx="3168023" cy="130846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</a:defRPr>
      </a:lvl5pPr>
      <a:lvl6pPr marL="6096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12192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8288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2438400" algn="ctr" rtl="0" fontAlgn="base">
        <a:spcBef>
          <a:spcPct val="0"/>
        </a:spcBef>
        <a:spcAft>
          <a:spcPct val="0"/>
        </a:spcAft>
        <a:defRPr sz="5865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5" kern="1200">
          <a:solidFill>
            <a:schemeClr val="tx1"/>
          </a:solidFill>
          <a:latin typeface="+mn-lt"/>
          <a:ea typeface="+mn-ea"/>
          <a:cs typeface="+mn-cs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8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24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20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1600" indent="-304800" algn="l" defTabSz="1219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2165" y="2434443"/>
            <a:ext cx="9756437" cy="1158875"/>
          </a:xfrm>
        </p:spPr>
        <p:txBody>
          <a:bodyPr/>
          <a:lstStyle/>
          <a:p>
            <a:r>
              <a:rPr kumimoji="1" lang="zh-CN" altLang="en-US" sz="8000" dirty="0"/>
              <a:t>方法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858461" y="1491586"/>
            <a:ext cx="6137585" cy="1760091"/>
          </a:xfrm>
        </p:spPr>
        <p:txBody>
          <a:bodyPr/>
          <a:lstStyle/>
          <a:p>
            <a:r>
              <a:rPr kumimoji="1" lang="zh-CN" altLang="en-US" sz="1600" dirty="0">
                <a:latin typeface="Consolas" panose="020B0609020204030204" pitchFamily="49" charset="0"/>
              </a:rPr>
              <a:t>方法的完整格式是什么样的？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lvl="1"/>
            <a:endParaRPr kumimoji="1" lang="en-US" altLang="zh-CN" sz="1600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58462" y="3724524"/>
            <a:ext cx="5605184" cy="958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2.</a:t>
            </a:r>
            <a:r>
              <a:rPr kumimoji="1" lang="zh-CN" altLang="en-US" sz="1600" dirty="0">
                <a:latin typeface="Consolas" panose="020B0609020204030204" pitchFamily="49" charset="0"/>
              </a:rPr>
              <a:t>方法要执行必须怎么办，如何进行？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必须进行调用；调用格式：方法名称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(…)</a:t>
            </a: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5390008" y="1967427"/>
            <a:ext cx="4715063" cy="152067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修饰符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方法名(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方法体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2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需要执行的功能代码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</a:t>
            </a:r>
            <a:r>
              <a:rPr lang="zh-CN" altLang="zh-CN" sz="1200" dirty="0">
                <a:solidFill>
                  <a:srgbClr val="0033B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返回值;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</a:t>
            </a:r>
            <a:endParaRPr lang="zh-CN" altLang="zh-CN" sz="2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0223" y="223146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方法完整的定义形式、调用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方法的其他定义形式、调用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3"/>
          <p:cNvSpPr txBox="1"/>
          <p:nvPr/>
        </p:nvSpPr>
        <p:spPr>
          <a:xfrm>
            <a:off x="864326" y="2193471"/>
            <a:ext cx="4715063" cy="152067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修饰符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方法名(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方法体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2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需要执行的功能代码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</a:t>
            </a:r>
            <a:r>
              <a:rPr lang="zh-CN" altLang="zh-CN" sz="1200" dirty="0">
                <a:solidFill>
                  <a:srgbClr val="0033B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返回值;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</a:t>
            </a:r>
            <a:endParaRPr lang="zh-CN" altLang="zh-CN" sz="2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8" name="TextBox 3"/>
          <p:cNvSpPr txBox="1"/>
          <p:nvPr/>
        </p:nvSpPr>
        <p:spPr>
          <a:xfrm>
            <a:off x="6877790" y="2052995"/>
            <a:ext cx="3861120" cy="1724639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//</a:t>
            </a:r>
            <a:r>
              <a:rPr lang="en-US" altLang="zh-CN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  </a:t>
            </a:r>
            <a:r>
              <a:rPr lang="zh-CN" altLang="en-US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打印</a:t>
            </a:r>
            <a:r>
              <a:rPr lang="en-US" altLang="zh-CN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3</a:t>
            </a:r>
            <a:r>
              <a:rPr lang="zh-CN" altLang="en-US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行</a:t>
            </a:r>
            <a:r>
              <a:rPr lang="en-US" altLang="zh-CN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Hello World</a:t>
            </a:r>
            <a:r>
              <a:rPr lang="zh-CN" altLang="en-US" sz="1200" i="1" dirty="0">
                <a:solidFill>
                  <a:srgbClr val="8C8C8C"/>
                </a:solidFill>
                <a:latin typeface="Arial Unicode MS"/>
                <a:ea typeface="JetBrains Mono"/>
              </a:rPr>
              <a:t>（使用方法）</a:t>
            </a:r>
            <a:endParaRPr lang="en-US" altLang="zh-CN" sz="12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ublic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static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void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print(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"Hello World"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"Hello World"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"Hello World"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endParaRPr lang="en-US" altLang="zh-CN" sz="12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9" name="文本占位符 3"/>
          <p:cNvSpPr txBox="1"/>
          <p:nvPr/>
        </p:nvSpPr>
        <p:spPr>
          <a:xfrm>
            <a:off x="6877789" y="1550842"/>
            <a:ext cx="2123087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示例</a:t>
            </a:r>
          </a:p>
        </p:txBody>
      </p:sp>
      <p:sp>
        <p:nvSpPr>
          <p:cNvPr id="38" name="文本占位符 3"/>
          <p:cNvSpPr txBox="1"/>
          <p:nvPr/>
        </p:nvSpPr>
        <p:spPr>
          <a:xfrm>
            <a:off x="786836" y="1112004"/>
            <a:ext cx="189283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方法的其他写法</a:t>
            </a:r>
          </a:p>
        </p:txBody>
      </p:sp>
      <p:sp>
        <p:nvSpPr>
          <p:cNvPr id="43" name="文本占位符 3"/>
          <p:cNvSpPr txBox="1"/>
          <p:nvPr/>
        </p:nvSpPr>
        <p:spPr>
          <a:xfrm>
            <a:off x="786765" y="1600835"/>
            <a:ext cx="6002655" cy="5168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kumimoji="1" lang="zh-CN" altLang="en-US" sz="1600" b="0" dirty="0">
                <a:latin typeface="Consolas" panose="020B0609020204030204" pitchFamily="49" charset="0"/>
              </a:rPr>
              <a:t>方法定义时：返回值类型、形参列表可以按照需求进行填写。</a:t>
            </a:r>
            <a:endParaRPr kumimoji="1" lang="en-US" altLang="zh-CN" sz="1600" b="0" dirty="0">
              <a:latin typeface="Consolas" panose="020B0609020204030204" pitchFamily="49" charset="0"/>
            </a:endParaRPr>
          </a:p>
        </p:txBody>
      </p:sp>
      <p:sp>
        <p:nvSpPr>
          <p:cNvPr id="12" name="文本占位符 3"/>
          <p:cNvSpPr txBox="1"/>
          <p:nvPr/>
        </p:nvSpPr>
        <p:spPr>
          <a:xfrm>
            <a:off x="748921" y="4021357"/>
            <a:ext cx="10991133" cy="1724639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注意事项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b="0" dirty="0"/>
              <a:t>如果方法不需要返回结果，返回值类型必须声明成</a:t>
            </a:r>
            <a:r>
              <a:rPr kumimoji="1" lang="en-US" altLang="zh-CN" sz="1600" b="0" dirty="0">
                <a:solidFill>
                  <a:srgbClr val="C00000"/>
                </a:solidFill>
              </a:rPr>
              <a:t>void</a:t>
            </a:r>
            <a:r>
              <a:rPr kumimoji="1" lang="zh-CN" altLang="en-US" sz="1600" b="0" dirty="0">
                <a:solidFill>
                  <a:srgbClr val="C00000"/>
                </a:solidFill>
              </a:rPr>
              <a:t>（无返回值）</a:t>
            </a:r>
            <a:r>
              <a:rPr kumimoji="1" lang="en-US" altLang="zh-CN" sz="1600" b="0" dirty="0"/>
              <a:t>,  </a:t>
            </a:r>
            <a:r>
              <a:rPr kumimoji="1" lang="zh-CN" altLang="en-US" sz="1600" b="0" dirty="0"/>
              <a:t>此时方法内部不可以使用</a:t>
            </a:r>
            <a:r>
              <a:rPr kumimoji="1" lang="en-US" altLang="zh-CN" sz="1600" b="0" dirty="0"/>
              <a:t>return</a:t>
            </a:r>
            <a:r>
              <a:rPr kumimoji="1" lang="zh-CN" altLang="en-US" sz="1600" b="0" dirty="0"/>
              <a:t>返回数据。</a:t>
            </a:r>
            <a:endParaRPr kumimoji="1" lang="en-US" altLang="zh-CN" sz="1600" b="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b="0" dirty="0"/>
              <a:t>方法如果没有参数，或者返回值类型声明为</a:t>
            </a:r>
            <a:r>
              <a:rPr kumimoji="1" lang="en-US" altLang="zh-CN" sz="1600" b="0" dirty="0"/>
              <a:t>void</a:t>
            </a:r>
            <a:r>
              <a:rPr kumimoji="1" lang="zh-CN" altLang="en-US" sz="1600" b="0" dirty="0"/>
              <a:t>可以称为无参数、无返回值的方法，依次类推。</a:t>
            </a:r>
            <a:endParaRPr kumimoji="1" lang="en-US" altLang="zh-CN" sz="1600" b="0" dirty="0"/>
          </a:p>
          <a:p>
            <a:endParaRPr kumimoji="1" lang="en-US" altLang="zh-CN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174021" y="1188756"/>
            <a:ext cx="7929596" cy="29381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endParaRPr kumimoji="1" lang="en-US" altLang="zh-CN" sz="1600" dirty="0">
              <a:latin typeface="Consolas" panose="020B0609020204030204" pitchFamily="49" charset="0"/>
            </a:endParaRPr>
          </a:p>
          <a:p>
            <a:pPr>
              <a:lnSpc>
                <a:spcPct val="25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1.</a:t>
            </a:r>
            <a:r>
              <a:rPr kumimoji="1" lang="zh-CN" altLang="en-US" sz="1600" dirty="0">
                <a:latin typeface="Consolas" panose="020B0609020204030204" pitchFamily="49" charset="0"/>
              </a:rPr>
              <a:t>如果方法不需要返回结果，不需要接收参数，应该怎么办，要注意什么？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742950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方法不需要返回结果，则声明返回值类型为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void</a:t>
            </a: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；方法不需要参数，则形参列表可以不写。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42950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方法没有声明返回值类型，内部不能使用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返回数据。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42950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方法如果没有形参列表，调用的时候则不能传入参数值，否则报错。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53693" y="522514"/>
            <a:ext cx="5519058" cy="5497828"/>
          </a:xfrm>
        </p:spPr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21200" y="1126505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方法常见问题</a:t>
            </a:r>
          </a:p>
        </p:txBody>
      </p:sp>
      <p:sp>
        <p:nvSpPr>
          <p:cNvPr id="31" name="TextBox 3"/>
          <p:cNvSpPr txBox="1"/>
          <p:nvPr/>
        </p:nvSpPr>
        <p:spPr>
          <a:xfrm>
            <a:off x="721200" y="1643695"/>
            <a:ext cx="10628829" cy="3778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方法的编写顺序无所谓。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方法与方法之间是平级关系，不能嵌套定义。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方法的返回值类型为</a:t>
            </a:r>
            <a:r>
              <a:rPr lang="en-US" altLang="zh-CN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void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（无返回值）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，方法内则不能使用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返回数据，如果方法的返回值类型写了具体类型，方法内部则必须使用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返回对应类型的数据。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语句下面，不能编写代码，因为永远执行不到，属于无效的代码。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方法不调用就不执行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  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调用时必须严格匹配方法的参数情况。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357505" indent="-357505">
              <a:lnSpc>
                <a:spcPct val="2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有返回值的方法调用时可以选择</a:t>
            </a:r>
            <a:r>
              <a:rPr lang="zh-CN" altLang="en-US" sz="14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定义变量接收结果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，或者直接</a:t>
            </a:r>
            <a:r>
              <a:rPr lang="zh-CN" altLang="en-US" sz="14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输出调用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，甚至</a:t>
            </a:r>
            <a:r>
              <a:rPr lang="zh-CN" altLang="en-US" sz="14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直接调用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；无返回值方法的调用只能</a:t>
            </a:r>
            <a:r>
              <a:rPr lang="zh-CN" altLang="en-US" sz="14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直接调用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  <p:bldP spid="3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851572" y="314230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定义方法的技巧、计算</a:t>
            </a:r>
            <a:r>
              <a:rPr kumimoji="1" lang="en-US" altLang="zh-CN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1- n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的和返回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判断整数是奇数还是偶数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数组求最值案例改方法实现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78106" y="1102524"/>
            <a:ext cx="3076961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方法定义的技巧说明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828675" y="1859915"/>
            <a:ext cx="3379470" cy="156845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修饰符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方法名(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方法体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2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需要执行的功能代码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</a:t>
            </a:r>
            <a:r>
              <a:rPr lang="zh-CN" altLang="zh-CN" sz="1200" dirty="0">
                <a:solidFill>
                  <a:srgbClr val="0033B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返回值;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</a:t>
            </a:r>
            <a:endParaRPr lang="zh-CN" altLang="zh-CN" sz="2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57" name="文本占位符 3"/>
          <p:cNvSpPr txBox="1"/>
          <p:nvPr/>
        </p:nvSpPr>
        <p:spPr>
          <a:xfrm>
            <a:off x="721200" y="3716770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>
              <a:latin typeface="Consolas" panose="020B0609020204030204" pitchFamily="49" charset="0"/>
            </a:endParaRPr>
          </a:p>
        </p:txBody>
      </p:sp>
      <p:sp>
        <p:nvSpPr>
          <p:cNvPr id="58" name="文本占位符 3"/>
          <p:cNvSpPr txBox="1"/>
          <p:nvPr/>
        </p:nvSpPr>
        <p:spPr>
          <a:xfrm>
            <a:off x="778106" y="3694729"/>
            <a:ext cx="10998258" cy="2537683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0" dirty="0"/>
              <a:t>修饰符：</a:t>
            </a:r>
            <a:r>
              <a:rPr lang="en-US" altLang="zh-CN" sz="1400" b="0" dirty="0">
                <a:solidFill>
                  <a:srgbClr val="0033B3"/>
                </a:solidFill>
              </a:rPr>
              <a:t>public s</a:t>
            </a:r>
            <a:r>
              <a:rPr lang="zh-CN" altLang="zh-CN" sz="1400" b="0" dirty="0">
                <a:solidFill>
                  <a:srgbClr val="0033B3"/>
                </a:solidFill>
              </a:rPr>
              <a:t>tatic</a:t>
            </a:r>
            <a:r>
              <a:rPr lang="en-US" altLang="zh-CN" sz="1400" b="0" dirty="0">
                <a:solidFill>
                  <a:srgbClr val="0033B3"/>
                </a:solidFill>
              </a:rPr>
              <a:t> (</a:t>
            </a:r>
            <a:r>
              <a:rPr lang="zh-CN" altLang="en-US" sz="1400" b="0" dirty="0">
                <a:solidFill>
                  <a:srgbClr val="FF0000"/>
                </a:solidFill>
              </a:rPr>
              <a:t>暂时固定的</a:t>
            </a:r>
            <a:r>
              <a:rPr lang="en-US" altLang="zh-CN" sz="1400" b="0" dirty="0">
                <a:solidFill>
                  <a:srgbClr val="0033B3"/>
                </a:solidFill>
              </a:rPr>
              <a:t>)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b="0" dirty="0">
                <a:solidFill>
                  <a:srgbClr val="0033B3"/>
                </a:solidFill>
              </a:rPr>
              <a:t>返回值类型到底写什么是需要分析的。</a:t>
            </a:r>
            <a:endParaRPr lang="en-US" altLang="zh-CN" sz="1400" b="0" dirty="0">
              <a:solidFill>
                <a:srgbClr val="0033B3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0" dirty="0"/>
              <a:t>方法名称：自己取名，有意义，英文小写，驼峰模式。（</a:t>
            </a:r>
            <a:r>
              <a:rPr kumimoji="1" lang="zh-CN" altLang="en-US" sz="1400" b="0" dirty="0">
                <a:solidFill>
                  <a:srgbClr val="FF0000"/>
                </a:solidFill>
              </a:rPr>
              <a:t>有意义的名字即可</a:t>
            </a:r>
            <a:r>
              <a:rPr kumimoji="1" lang="zh-CN" altLang="en-US" sz="1400" b="0" dirty="0"/>
              <a:t>）</a:t>
            </a:r>
            <a:endParaRPr kumimoji="1" lang="en-US" altLang="zh-CN" sz="1400" b="0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400" b="0" dirty="0">
                <a:solidFill>
                  <a:srgbClr val="0033B3"/>
                </a:solidFill>
              </a:rPr>
              <a:t>形参列表到底写什么也是需要分析的。</a:t>
            </a:r>
            <a:endParaRPr lang="en-US" altLang="zh-CN" sz="1400" b="0" dirty="0">
              <a:solidFill>
                <a:srgbClr val="0033B3"/>
              </a:solidFill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0" dirty="0"/>
              <a:t>方法体代码：完成自己需要写的功能代码即可。</a:t>
            </a:r>
            <a:endParaRPr kumimoji="1" lang="en-US" altLang="zh-CN" sz="1400" b="0" dirty="0"/>
          </a:p>
          <a:p>
            <a:pPr>
              <a:lnSpc>
                <a:spcPct val="200000"/>
              </a:lnSpc>
            </a:pPr>
            <a:r>
              <a:rPr kumimoji="1" lang="zh-CN" altLang="en-US" sz="1400" b="0" dirty="0">
                <a:solidFill>
                  <a:srgbClr val="C00000"/>
                </a:solidFill>
              </a:rPr>
              <a:t>结论：定义方法时真正需要关注的就两点：</a:t>
            </a:r>
            <a:r>
              <a:rPr kumimoji="1" lang="en-US" altLang="zh-CN" sz="1400" b="0" dirty="0">
                <a:solidFill>
                  <a:srgbClr val="C00000"/>
                </a:solidFill>
              </a:rPr>
              <a:t>1</a:t>
            </a:r>
            <a:r>
              <a:rPr kumimoji="1" lang="zh-CN" altLang="en-US" sz="1400" b="0" dirty="0">
                <a:solidFill>
                  <a:srgbClr val="C00000"/>
                </a:solidFill>
              </a:rPr>
              <a:t>、分析方法是否需要声明返回值类型；</a:t>
            </a:r>
            <a:r>
              <a:rPr kumimoji="1" lang="en-US" altLang="zh-CN" sz="1400" b="0" dirty="0">
                <a:solidFill>
                  <a:srgbClr val="C00000"/>
                </a:solidFill>
              </a:rPr>
              <a:t>2</a:t>
            </a:r>
            <a:r>
              <a:rPr kumimoji="1" lang="zh-CN" altLang="en-US" sz="1400" b="0" dirty="0">
                <a:solidFill>
                  <a:srgbClr val="C00000"/>
                </a:solidFill>
              </a:rPr>
              <a:t>、分析方法是否需要接收参数。</a:t>
            </a:r>
          </a:p>
        </p:txBody>
      </p:sp>
      <p:sp>
        <p:nvSpPr>
          <p:cNvPr id="59" name="TextBox 3"/>
          <p:cNvSpPr txBox="1"/>
          <p:nvPr/>
        </p:nvSpPr>
        <p:spPr>
          <a:xfrm>
            <a:off x="5037785" y="1859667"/>
            <a:ext cx="3861120" cy="1170641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static int </a:t>
            </a:r>
            <a:r>
              <a:rPr lang="zh-CN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add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 ,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b){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= a + b;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return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endParaRPr lang="zh-CN" altLang="zh-CN" sz="2800" dirty="0">
              <a:latin typeface="Consolas" panose="020B0609020204030204" pitchFamily="49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60122" y="1946030"/>
            <a:ext cx="367324" cy="234066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 59"/>
          <p:cNvSpPr/>
          <p:nvPr/>
        </p:nvSpPr>
        <p:spPr>
          <a:xfrm>
            <a:off x="7001175" y="1946030"/>
            <a:ext cx="1156677" cy="211015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1" name="直接箭头连接符 60"/>
          <p:cNvCxnSpPr/>
          <p:nvPr/>
        </p:nvCxnSpPr>
        <p:spPr>
          <a:xfrm flipV="1">
            <a:off x="6390940" y="1425133"/>
            <a:ext cx="0" cy="529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5958698" y="1214565"/>
            <a:ext cx="8819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</a:t>
            </a:r>
          </a:p>
        </p:txBody>
      </p:sp>
      <p:cxnSp>
        <p:nvCxnSpPr>
          <p:cNvPr id="63" name="直接箭头连接符 62"/>
          <p:cNvCxnSpPr/>
          <p:nvPr/>
        </p:nvCxnSpPr>
        <p:spPr>
          <a:xfrm flipV="1">
            <a:off x="7943354" y="1425133"/>
            <a:ext cx="0" cy="5292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7594424" y="1189906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0" grpId="0" animBg="1"/>
      <p:bldP spid="62" grpId="0"/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2195450" y="1016160"/>
            <a:ext cx="9214230" cy="517190"/>
          </a:xfrm>
        </p:spPr>
        <p:txBody>
          <a:bodyPr/>
          <a:lstStyle/>
          <a:p>
            <a:r>
              <a:rPr lang="zh-CN" altLang="en-US" dirty="0"/>
              <a:t>计算</a:t>
            </a:r>
            <a:r>
              <a:rPr lang="en-US" altLang="zh-CN" dirty="0"/>
              <a:t>1-n</a:t>
            </a:r>
            <a:r>
              <a:rPr lang="zh-CN" altLang="en-US" dirty="0"/>
              <a:t>的和返回</a:t>
            </a:r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2195449" y="1725744"/>
            <a:ext cx="5243737" cy="444020"/>
          </a:xfrm>
        </p:spPr>
        <p:txBody>
          <a:bodyPr/>
          <a:lstStyle/>
          <a:p>
            <a:r>
              <a:rPr lang="zh-CN" altLang="en-US" dirty="0"/>
              <a:t>需求：定义一个方法，方法中计算出 </a:t>
            </a:r>
            <a:r>
              <a:rPr lang="en-US" altLang="zh-CN" dirty="0"/>
              <a:t>1-n</a:t>
            </a:r>
            <a:r>
              <a:rPr lang="zh-CN" altLang="en-US" dirty="0"/>
              <a:t>的和并返回。</a:t>
            </a:r>
          </a:p>
        </p:txBody>
      </p:sp>
      <p:sp>
        <p:nvSpPr>
          <p:cNvPr id="11" name="文本占位符 3"/>
          <p:cNvSpPr txBox="1"/>
          <p:nvPr/>
        </p:nvSpPr>
        <p:spPr>
          <a:xfrm>
            <a:off x="2195195" y="2513330"/>
            <a:ext cx="9880600" cy="272224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分析：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根据格式编写方法  </a:t>
            </a:r>
            <a:r>
              <a:rPr lang="en-US" altLang="zh-CN" dirty="0">
                <a:latin typeface="Consolas" panose="020B0609020204030204" pitchFamily="49" charset="0"/>
              </a:rPr>
              <a:t>----&gt;  </a:t>
            </a:r>
            <a:r>
              <a:rPr lang="zh-CN" altLang="en-US" dirty="0">
                <a:latin typeface="Consolas" panose="020B0609020204030204" pitchFamily="49" charset="0"/>
              </a:rPr>
              <a:t>因</a:t>
            </a:r>
            <a:r>
              <a:rPr lang="en-US" altLang="zh-CN" dirty="0">
                <a:latin typeface="Consolas" panose="020B0609020204030204" pitchFamily="49" charset="0"/>
              </a:rPr>
              <a:t>n</a:t>
            </a:r>
            <a:r>
              <a:rPr lang="zh-CN" altLang="en-US" dirty="0">
                <a:latin typeface="Consolas" panose="020B0609020204030204" pitchFamily="49" charset="0"/>
              </a:rPr>
              <a:t>不固定，故方法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需要声明形参接收</a:t>
            </a:r>
            <a:r>
              <a:rPr lang="zh-CN" altLang="en-US" dirty="0">
                <a:latin typeface="Consolas" panose="020B0609020204030204" pitchFamily="49" charset="0"/>
              </a:rPr>
              <a:t>；要返回结果，还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需声明返回值类型</a:t>
            </a:r>
            <a:r>
              <a:rPr lang="zh-CN" altLang="en-US" dirty="0">
                <a:latin typeface="Consolas" panose="020B0609020204030204" pitchFamily="49" charset="0"/>
              </a:rPr>
              <a:t>。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方法内部使用 </a:t>
            </a:r>
            <a:r>
              <a:rPr lang="en-US" altLang="zh-CN" dirty="0">
                <a:latin typeface="Consolas" panose="020B0609020204030204" pitchFamily="49" charset="0"/>
              </a:rPr>
              <a:t>for </a:t>
            </a:r>
            <a:r>
              <a:rPr lang="zh-CN" altLang="en-US" dirty="0">
                <a:latin typeface="Consolas" panose="020B0609020204030204" pitchFamily="49" charset="0"/>
              </a:rPr>
              <a:t>循环计算出 </a:t>
            </a:r>
            <a:r>
              <a:rPr lang="en-US" altLang="zh-CN" dirty="0">
                <a:latin typeface="Consolas" panose="020B0609020204030204" pitchFamily="49" charset="0"/>
              </a:rPr>
              <a:t>1-n </a:t>
            </a:r>
            <a:r>
              <a:rPr lang="zh-CN" altLang="en-US" dirty="0">
                <a:latin typeface="Consolas" panose="020B0609020204030204" pitchFamily="49" charset="0"/>
              </a:rPr>
              <a:t>的和并返回。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4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619709" y="922318"/>
            <a:ext cx="6241774" cy="3784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CN" sz="1600" dirty="0"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1.</a:t>
            </a:r>
            <a:r>
              <a:rPr kumimoji="1" lang="zh-CN" altLang="en-US" sz="1600" dirty="0">
                <a:latin typeface="Consolas" panose="020B0609020204030204" pitchFamily="49" charset="0"/>
              </a:rPr>
              <a:t>定义方法重点关注的是哪两点？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方法是否需要声明返回值类型。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方法是否需要定义形参列表。</a:t>
            </a: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00000"/>
              </a:lnSpc>
            </a:pPr>
            <a:endParaRPr kumimoji="1" lang="en-US" altLang="zh-CN" sz="1600" dirty="0"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2.</a:t>
            </a:r>
            <a:r>
              <a:rPr kumimoji="1" lang="zh-CN" altLang="en-US" sz="1600" dirty="0">
                <a:latin typeface="Consolas" panose="020B0609020204030204" pitchFamily="49" charset="0"/>
              </a:rPr>
              <a:t>如何使用方法完成</a:t>
            </a:r>
            <a:r>
              <a:rPr kumimoji="1" lang="en-US" altLang="zh-CN" sz="1600" dirty="0">
                <a:latin typeface="Consolas" panose="020B0609020204030204" pitchFamily="49" charset="0"/>
              </a:rPr>
              <a:t>1-n</a:t>
            </a:r>
            <a:r>
              <a:rPr kumimoji="1" lang="zh-CN" altLang="en-US" sz="1600" dirty="0">
                <a:latin typeface="Consolas" panose="020B0609020204030204" pitchFamily="49" charset="0"/>
              </a:rPr>
              <a:t>的求和</a:t>
            </a:r>
            <a:r>
              <a:rPr kumimoji="1" lang="en-US" altLang="zh-CN" sz="1600" dirty="0">
                <a:latin typeface="Consolas" panose="020B0609020204030204" pitchFamily="49" charset="0"/>
              </a:rPr>
              <a:t>?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253663" y="3861629"/>
            <a:ext cx="3377250" cy="203009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su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nsolas" panose="020B0609020204030204" pitchFamily="49" charset="0"/>
                <a:ea typeface="JetBrains Mono"/>
              </a:rPr>
              <a:t>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sum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for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 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i &lt;=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nsolas" panose="020B0609020204030204" pitchFamily="49" charset="0"/>
                <a:ea typeface="JetBrains Mono"/>
              </a:rPr>
              <a:t>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i++)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sum += i;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sum;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/>
          <p:cNvSpPr txBox="1"/>
          <p:nvPr/>
        </p:nvSpPr>
        <p:spPr>
          <a:xfrm>
            <a:off x="865002" y="1710180"/>
            <a:ext cx="9617941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latinLnBrk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b="0" i="0" dirty="0">
                <a:solidFill>
                  <a:srgbClr val="333333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方法是一种语法结构，它可以把一段代码封装成一个功能，以方便重复调用</a:t>
            </a:r>
            <a:r>
              <a:rPr lang="zh-CN" altLang="en-US" sz="1600" dirty="0">
                <a:solidFill>
                  <a:srgbClr val="33333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865002" y="1191676"/>
            <a:ext cx="1653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方法是什么</a:t>
            </a:r>
            <a:endParaRPr lang="zh-CN" altLang="en-US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1052349" y="2567920"/>
            <a:ext cx="4792716" cy="283263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Test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sum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b){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a + b;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80948" y="3984237"/>
            <a:ext cx="3736428" cy="1145122"/>
          </a:xfrm>
          <a:prstGeom prst="rect">
            <a:avLst/>
          </a:prstGeom>
          <a:noFill/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1280948" y="2945835"/>
            <a:ext cx="3736428" cy="827690"/>
          </a:xfrm>
          <a:prstGeom prst="rect">
            <a:avLst/>
          </a:prstGeom>
          <a:noFill/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24564" y="366270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定义方法的技巧、计算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1- n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的和返回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判断整数是奇数还是偶数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数组求最值案例改方法形式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2195450" y="1016160"/>
            <a:ext cx="9214230" cy="517190"/>
          </a:xfrm>
        </p:spPr>
        <p:txBody>
          <a:bodyPr/>
          <a:lstStyle/>
          <a:p>
            <a:r>
              <a:rPr lang="zh-CN" altLang="en-US" dirty="0"/>
              <a:t>判断整数是奇数还是偶数</a:t>
            </a:r>
          </a:p>
        </p:txBody>
      </p:sp>
      <p:sp>
        <p:nvSpPr>
          <p:cNvPr id="13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2195450" y="1656000"/>
            <a:ext cx="8343798" cy="4219575"/>
          </a:xfrm>
        </p:spPr>
        <p:txBody>
          <a:bodyPr/>
          <a:lstStyle/>
          <a:p>
            <a:r>
              <a:rPr lang="zh-CN" altLang="en-US" dirty="0"/>
              <a:t>需求：拿一个整数，然后调用方法，把整数交给方法，在方法中输出该数为奇数还是偶数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14" name="文本占位符 3"/>
          <p:cNvSpPr txBox="1"/>
          <p:nvPr/>
        </p:nvSpPr>
        <p:spPr>
          <a:xfrm>
            <a:off x="2195450" y="2404792"/>
            <a:ext cx="9214230" cy="2721989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分析：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根据格式编写方法  </a:t>
            </a:r>
            <a:r>
              <a:rPr lang="en-US" altLang="zh-CN" dirty="0">
                <a:latin typeface="Consolas" panose="020B0609020204030204" pitchFamily="49" charset="0"/>
              </a:rPr>
              <a:t>----&gt;   </a:t>
            </a:r>
            <a:r>
              <a:rPr lang="zh-CN" altLang="en-US" dirty="0">
                <a:latin typeface="Consolas" panose="020B0609020204030204" pitchFamily="49" charset="0"/>
              </a:rPr>
              <a:t>因要传入数据给方法，方法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需要声明形参接收</a:t>
            </a:r>
            <a:r>
              <a:rPr lang="zh-CN" altLang="en-US" dirty="0">
                <a:latin typeface="Consolas" panose="020B0609020204030204" pitchFamily="49" charset="0"/>
              </a:rPr>
              <a:t>。</a:t>
            </a:r>
            <a:endParaRPr lang="en-US" altLang="zh-CN" sz="1400" dirty="0">
              <a:latin typeface="Consolas" panose="020B0609020204030204" pitchFamily="49" charset="0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方法内部使用</a:t>
            </a:r>
            <a:r>
              <a:rPr lang="en-US" altLang="zh-CN" dirty="0">
                <a:latin typeface="Consolas" panose="020B0609020204030204" pitchFamily="49" charset="0"/>
              </a:rPr>
              <a:t>if</a:t>
            </a:r>
            <a:r>
              <a:rPr lang="zh-CN" altLang="en-US" dirty="0">
                <a:latin typeface="Consolas" panose="020B0609020204030204" pitchFamily="49" charset="0"/>
              </a:rPr>
              <a:t>语句判断，并输出对应的结论。</a:t>
            </a:r>
            <a:endParaRPr lang="en-US" altLang="zh-CN" sz="14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0223" y="223146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定义方法的技巧、计算</a:t>
            </a:r>
            <a:r>
              <a:rPr kumimoji="1" lang="en-US" altLang="zh-CN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1- n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的和返回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判断整数是奇数还是偶数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数组求最值案例改方法形式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2195450" y="1016160"/>
            <a:ext cx="3427584" cy="517190"/>
          </a:xfrm>
        </p:spPr>
        <p:txBody>
          <a:bodyPr/>
          <a:lstStyle/>
          <a:p>
            <a:r>
              <a:rPr lang="zh-CN" altLang="en-US" dirty="0"/>
              <a:t>数组求最值改方法实现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22569" y="1822397"/>
            <a:ext cx="4850725" cy="421878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class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Test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static void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main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String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[] args) {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1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、定义一个静态初始化的数组存储这些数据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[]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faceScores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= {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15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9000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10000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20000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9500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5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   </a:t>
            </a: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// 2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、定义一个变量用于保存最大值数据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max =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faceScores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0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];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</a:t>
            </a: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 3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、遍历数组中的每个元素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for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i =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 i &lt;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faceScores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length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; i++) {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4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、判断这个元素值是否大于最大值变量中存储的数据，若大，则替换。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if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faceScores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[i] &gt; max){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  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max =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faceScores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[i];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}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</a:t>
            </a:r>
            <a:r>
              <a:rPr kumimoji="0" lang="en-US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// 5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、输出最大值变量即可</a:t>
            </a:r>
            <a:b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kumimoji="0" lang="en-US" altLang="zh-CN" sz="10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     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0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数组的元素最大值是：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 max);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文本占位符 4"/>
          <p:cNvSpPr>
            <a:spLocks noGrp="1"/>
          </p:cNvSpPr>
          <p:nvPr>
            <p:ph type="body" sz="quarter" idx="11"/>
          </p:nvPr>
        </p:nvSpPr>
        <p:spPr>
          <a:xfrm>
            <a:off x="5512087" y="1646989"/>
            <a:ext cx="6315141" cy="924468"/>
          </a:xfrm>
        </p:spPr>
        <p:txBody>
          <a:bodyPr/>
          <a:lstStyle/>
          <a:p>
            <a:r>
              <a:rPr lang="zh-CN" altLang="en-US" sz="1800" b="1" dirty="0"/>
              <a:t>需求：</a:t>
            </a:r>
            <a:endParaRPr lang="en-US" altLang="zh-CN" sz="1800" b="1" dirty="0"/>
          </a:p>
          <a:p>
            <a:r>
              <a:rPr lang="zh-CN" altLang="en-US" dirty="0"/>
              <a:t>把找出数组的最大值案例，改造成方法，可以支持返回任意整型数组的最大值数据。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16" name="文本占位符 3"/>
          <p:cNvSpPr txBox="1"/>
          <p:nvPr/>
        </p:nvSpPr>
        <p:spPr>
          <a:xfrm>
            <a:off x="5512087" y="3319192"/>
            <a:ext cx="6607588" cy="2721989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分析：</a:t>
            </a:r>
            <a:endParaRPr lang="en-US" altLang="zh-CN" sz="1800" b="1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根据格式编写方法</a:t>
            </a:r>
            <a:endParaRPr lang="en-US" altLang="zh-CN" dirty="0">
              <a:latin typeface="Consolas" panose="020B0609020204030204" pitchFamily="49" charset="0"/>
            </a:endParaRPr>
          </a:p>
          <a:p>
            <a:pPr marL="1276350" lvl="1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要返回最大值，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需要声明返回值类型。</a:t>
            </a:r>
            <a:endParaRPr lang="en-US" altLang="zh-CN" sz="14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1276350" lvl="1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需要接收数组</a:t>
            </a:r>
            <a:r>
              <a:rPr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,  </a:t>
            </a:r>
            <a:r>
              <a:rPr lang="zh-CN" altLang="en-US" sz="14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需要声明形参列表。</a:t>
            </a:r>
            <a:endParaRPr lang="en-US" altLang="zh-CN" sz="14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28600" indent="-22860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Tx/>
              <a:buAutoNum type="arabicPeriod"/>
              <a:defRPr/>
            </a:pPr>
            <a:r>
              <a:rPr lang="zh-CN" altLang="en-US" dirty="0">
                <a:latin typeface="Consolas" panose="020B0609020204030204" pitchFamily="49" charset="0"/>
              </a:rPr>
              <a:t> 方法内部找出数组的最大值并返回。</a:t>
            </a:r>
            <a:endParaRPr lang="en-US" altLang="zh-CN" sz="1400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43637" y="922318"/>
            <a:ext cx="6117845" cy="32918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endParaRPr kumimoji="1" lang="en-US" altLang="zh-CN" sz="1600" dirty="0">
              <a:latin typeface="Consolas" panose="020B0609020204030204" pitchFamily="49" charset="0"/>
            </a:endParaRPr>
          </a:p>
          <a:p>
            <a:pPr>
              <a:lnSpc>
                <a:spcPct val="20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1.</a:t>
            </a:r>
            <a:r>
              <a:rPr kumimoji="1" lang="zh-CN" altLang="en-US" sz="1600" dirty="0">
                <a:latin typeface="Consolas" panose="020B0609020204030204" pitchFamily="49" charset="0"/>
              </a:rPr>
              <a:t>如何使用方法返回一个整型数组的最大值的</a:t>
            </a:r>
            <a:r>
              <a:rPr kumimoji="1" lang="en-US" altLang="zh-CN" sz="1600" dirty="0">
                <a:latin typeface="Consolas" panose="020B0609020204030204" pitchFamily="49" charset="0"/>
              </a:rPr>
              <a:t>?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方法需要声明返回值类型：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</a:t>
            </a: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方法需要定义形参列表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: (int[] </a:t>
            </a:r>
            <a:r>
              <a:rPr kumimoji="1" lang="en-US" altLang="zh-CN" sz="1400" b="1" dirty="0" err="1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arr</a:t>
            </a:r>
            <a:r>
              <a:rPr kumimoji="1" lang="en-US" altLang="zh-CN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</a:p>
          <a:p>
            <a:pPr>
              <a:lnSpc>
                <a:spcPct val="200000"/>
              </a:lnSpc>
            </a:pP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742950" lvl="1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endParaRPr kumimoji="1" lang="en-US" altLang="zh-CN" sz="14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5269566" y="2938901"/>
            <a:ext cx="4518490" cy="2555636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int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max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int[]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JetBrains Mono"/>
              </a:rPr>
              <a:t>arr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max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= </a:t>
            </a:r>
            <a:r>
              <a:rPr lang="en-US" altLang="zh-CN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JetBrains Mono"/>
              </a:rPr>
              <a:t>arr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0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JetBrains Mono"/>
              </a:rPr>
              <a:t>]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for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i =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i &lt;</a:t>
            </a:r>
            <a:r>
              <a:rPr kumimoji="0" lang="en-US" altLang="zh-CN" sz="1200" b="0" i="0" u="none" strike="noStrike" cap="none" normalizeH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en-US" altLang="zh-CN" sz="1200" b="0" i="0" u="none" strike="noStrike" cap="none" normalizeH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arr.length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i++)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	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f(</a:t>
            </a:r>
            <a:r>
              <a:rPr lang="en-US" altLang="zh-CN" sz="12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arr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 &gt; max){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	     max = </a:t>
            </a:r>
            <a:r>
              <a:rPr lang="en-US" altLang="zh-CN" sz="12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arr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i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];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	}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return 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max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0223" y="223146"/>
            <a:ext cx="6213758" cy="5780868"/>
          </a:xfrm>
        </p:spPr>
        <p:txBody>
          <a:bodyPr/>
          <a:lstStyle/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lnSpc>
                <a:spcPct val="2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21201" y="1141815"/>
            <a:ext cx="3192122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方法的调用流程 </a:t>
            </a:r>
            <a:r>
              <a:rPr kumimoji="1" lang="en-US" altLang="zh-CN" dirty="0">
                <a:latin typeface="Consolas" panose="020B0609020204030204" pitchFamily="49" charset="0"/>
              </a:rPr>
              <a:t>– </a:t>
            </a:r>
            <a:r>
              <a:rPr kumimoji="1" lang="zh-CN" altLang="en-US" dirty="0">
                <a:latin typeface="Consolas" panose="020B0609020204030204" pitchFamily="49" charset="0"/>
              </a:rPr>
              <a:t>内存图解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710880" y="1776250"/>
            <a:ext cx="6330579" cy="4259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方法是放在方法区中的，</a:t>
            </a:r>
            <a:r>
              <a:rPr lang="zh-CN" altLang="en-US" sz="1600" dirty="0">
                <a:solidFill>
                  <a:srgbClr val="0070C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被调用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的时候，需要进入到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栈内存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中运行</a:t>
            </a:r>
          </a:p>
        </p:txBody>
      </p:sp>
      <p:pic>
        <p:nvPicPr>
          <p:cNvPr id="9" name="图片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093" y="3235368"/>
            <a:ext cx="3359939" cy="2682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619745" y="2483688"/>
            <a:ext cx="4650567" cy="3880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占位符 3"/>
          <p:cNvSpPr txBox="1"/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方法的调用流程 </a:t>
            </a:r>
            <a:r>
              <a:rPr kumimoji="1" lang="en-US" altLang="zh-CN" dirty="0">
                <a:latin typeface="Consolas" panose="020B0609020204030204" pitchFamily="49" charset="0"/>
              </a:rPr>
              <a:t>– </a:t>
            </a:r>
            <a:r>
              <a:rPr kumimoji="1" lang="zh-CN" altLang="en-US" dirty="0">
                <a:latin typeface="Consolas" panose="020B0609020204030204" pitchFamily="49" charset="0"/>
              </a:rPr>
              <a:t>内存图解</a:t>
            </a:r>
          </a:p>
        </p:txBody>
      </p:sp>
      <p:sp>
        <p:nvSpPr>
          <p:cNvPr id="16" name="TextBox 3"/>
          <p:cNvSpPr txBox="1"/>
          <p:nvPr/>
        </p:nvSpPr>
        <p:spPr>
          <a:xfrm>
            <a:off x="640693" y="1649479"/>
            <a:ext cx="4627468" cy="3288272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class </a:t>
            </a:r>
            <a:r>
              <a:rPr lang="en-US" altLang="zh-CN" sz="1400" dirty="0">
                <a:solidFill>
                  <a:srgbClr val="000000"/>
                </a:solidFill>
                <a:latin typeface="Consolas" panose="020B0609020204030204" pitchFamily="49" charset="0"/>
              </a:rPr>
              <a:t>Test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458C2F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458C2F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[] args) 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</a:t>
            </a:r>
            <a:r>
              <a:rPr lang="en-US" altLang="zh-CN" sz="1400" dirty="0">
                <a:solidFill>
                  <a:srgbClr val="0033B3"/>
                </a:solidFill>
                <a:latin typeface="Consolas" panose="020B0609020204030204" pitchFamily="49" charset="0"/>
              </a:rPr>
              <a:t>int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sum = </a:t>
            </a:r>
            <a:r>
              <a:rPr kumimoji="0" lang="en-US" altLang="zh-CN" sz="14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400" dirty="0">
                <a:solidFill>
                  <a:srgbClr val="0033B3"/>
                </a:solidFill>
                <a:latin typeface="Consolas" panose="020B0609020204030204" pitchFamily="49" charset="0"/>
              </a:rPr>
              <a:t>10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.println(sum);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add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, int </a:t>
            </a:r>
            <a:r>
              <a:rPr lang="en-US" altLang="zh-CN" sz="1400" dirty="0">
                <a:solidFill>
                  <a:srgbClr val="000000"/>
                </a:solidFill>
                <a:latin typeface="Consolas" panose="020B0609020204030204" pitchFamily="49" charset="0"/>
              </a:rPr>
              <a:t>b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altLang="zh-CN" sz="1400" dirty="0">
                <a:solidFill>
                  <a:srgbClr val="0033B3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 c = a + b; 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 	</a:t>
            </a:r>
            <a:r>
              <a:rPr lang="en-US" altLang="zh-CN" sz="1400" dirty="0">
                <a:solidFill>
                  <a:srgbClr val="0033B3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 c;  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033B3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 bwMode="auto">
          <a:xfrm>
            <a:off x="8510954" y="1189142"/>
            <a:ext cx="3321537" cy="4800601"/>
            <a:chOff x="4441895" y="1347668"/>
            <a:chExt cx="1771200" cy="3600177"/>
          </a:xfrm>
        </p:grpSpPr>
        <p:sp>
          <p:nvSpPr>
            <p:cNvPr id="19" name="矩形 18"/>
            <p:cNvSpPr/>
            <p:nvPr/>
          </p:nvSpPr>
          <p:spPr bwMode="auto">
            <a:xfrm>
              <a:off x="4472076" y="1350843"/>
              <a:ext cx="1728310" cy="3597002"/>
            </a:xfrm>
            <a:prstGeom prst="rect">
              <a:avLst/>
            </a:prstGeom>
            <a:solidFill>
              <a:srgbClr val="FD0000">
                <a:alpha val="10000"/>
              </a:srgbClr>
            </a:solidFill>
            <a:ln w="381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0" name="TextBox 2"/>
            <p:cNvSpPr txBox="1">
              <a:spLocks noChangeArrowheads="1"/>
            </p:cNvSpPr>
            <p:nvPr/>
          </p:nvSpPr>
          <p:spPr bwMode="auto">
            <a:xfrm>
              <a:off x="4868464" y="4457474"/>
              <a:ext cx="935038" cy="4410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栈内存</a:t>
              </a:r>
              <a:endParaRPr lang="en-US" altLang="zh-CN" sz="2400" b="1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4448249" y="1347668"/>
              <a:ext cx="11119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>
              <a:off x="6184502" y="1350843"/>
              <a:ext cx="11120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接连接符 22"/>
            <p:cNvCxnSpPr/>
            <p:nvPr/>
          </p:nvCxnSpPr>
          <p:spPr>
            <a:xfrm flipH="1">
              <a:off x="4441895" y="4944670"/>
              <a:ext cx="17712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组合 23"/>
          <p:cNvGrpSpPr/>
          <p:nvPr/>
        </p:nvGrpSpPr>
        <p:grpSpPr bwMode="auto">
          <a:xfrm>
            <a:off x="5741378" y="3857465"/>
            <a:ext cx="2492675" cy="1869016"/>
            <a:chOff x="1828154" y="3579862"/>
            <a:chExt cx="2442792" cy="1400643"/>
          </a:xfrm>
        </p:grpSpPr>
        <p:sp>
          <p:nvSpPr>
            <p:cNvPr id="26" name="矩形 25"/>
            <p:cNvSpPr/>
            <p:nvPr/>
          </p:nvSpPr>
          <p:spPr bwMode="auto">
            <a:xfrm>
              <a:off x="1837147" y="3579862"/>
              <a:ext cx="2400828" cy="1400643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 w="38100">
              <a:solidFill>
                <a:srgbClr val="92D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rgbClr val="92D05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7" name="TextBox 2"/>
            <p:cNvSpPr txBox="1">
              <a:spLocks noChangeArrowheads="1"/>
            </p:cNvSpPr>
            <p:nvPr/>
          </p:nvSpPr>
          <p:spPr bwMode="auto">
            <a:xfrm>
              <a:off x="1828154" y="4521848"/>
              <a:ext cx="2442792" cy="44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92D05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方法区</a:t>
              </a:r>
            </a:p>
          </p:txBody>
        </p:sp>
      </p:grpSp>
      <p:sp>
        <p:nvSpPr>
          <p:cNvPr id="29" name="TextBox 3"/>
          <p:cNvSpPr txBox="1"/>
          <p:nvPr/>
        </p:nvSpPr>
        <p:spPr>
          <a:xfrm>
            <a:off x="5874544" y="4011981"/>
            <a:ext cx="2002488" cy="101566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Test.class</a:t>
            </a: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add</a:t>
            </a:r>
          </a:p>
        </p:txBody>
      </p:sp>
      <p:sp>
        <p:nvSpPr>
          <p:cNvPr id="30" name="TextBox 3"/>
          <p:cNvSpPr txBox="1"/>
          <p:nvPr/>
        </p:nvSpPr>
        <p:spPr>
          <a:xfrm>
            <a:off x="9017015" y="4417770"/>
            <a:ext cx="2701496" cy="830997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1" name="TextBox 3"/>
          <p:cNvSpPr txBox="1"/>
          <p:nvPr/>
        </p:nvSpPr>
        <p:spPr>
          <a:xfrm>
            <a:off x="9019626" y="2246993"/>
            <a:ext cx="2638299" cy="156966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069704" y="4605297"/>
            <a:ext cx="2235872" cy="339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int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sum = add(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10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,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20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 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9019626" y="2944725"/>
            <a:ext cx="2057917" cy="339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 c = a + b; 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34" name="图片 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93" y="5121945"/>
            <a:ext cx="1466850" cy="390525"/>
          </a:xfrm>
          <a:prstGeom prst="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</p:pic>
      <p:cxnSp>
        <p:nvCxnSpPr>
          <p:cNvPr id="8" name="直接箭头连接符 7"/>
          <p:cNvCxnSpPr/>
          <p:nvPr/>
        </p:nvCxnSpPr>
        <p:spPr>
          <a:xfrm flipH="1" flipV="1">
            <a:off x="10185357" y="2002414"/>
            <a:ext cx="232551" cy="27886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V="1">
            <a:off x="10736299" y="2002414"/>
            <a:ext cx="155460" cy="27910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H="1">
            <a:off x="9268166" y="2068159"/>
            <a:ext cx="872827" cy="3041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/>
          <p:nvPr/>
        </p:nvCxnSpPr>
        <p:spPr>
          <a:xfrm>
            <a:off x="10936123" y="2076308"/>
            <a:ext cx="407709" cy="41905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9800647" y="3318777"/>
            <a:ext cx="5586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FF0000"/>
                </a:solidFill>
                <a:latin typeface="Consolas" panose="020B0609020204030204" pitchFamily="49" charset="0"/>
              </a:rPr>
              <a:t>30</a:t>
            </a:r>
            <a:endParaRPr lang="zh-CN" altLang="en-US" sz="1200" b="1" dirty="0">
              <a:solidFill>
                <a:srgbClr val="FF0000"/>
              </a:solidFill>
            </a:endParaRPr>
          </a:p>
        </p:txBody>
      </p:sp>
      <p:cxnSp>
        <p:nvCxnSpPr>
          <p:cNvPr id="47" name="直接箭头连接符 46"/>
          <p:cNvCxnSpPr/>
          <p:nvPr/>
        </p:nvCxnSpPr>
        <p:spPr>
          <a:xfrm flipH="1">
            <a:off x="2107543" y="5109864"/>
            <a:ext cx="7035938" cy="58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8733772" y="1844627"/>
            <a:ext cx="301839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... int </a:t>
            </a: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add(int a , int b)</a:t>
            </a:r>
          </a:p>
        </p:txBody>
      </p:sp>
      <p:sp>
        <p:nvSpPr>
          <p:cNvPr id="63" name="文本框 62"/>
          <p:cNvSpPr txBox="1"/>
          <p:nvPr/>
        </p:nvSpPr>
        <p:spPr>
          <a:xfrm>
            <a:off x="9069704" y="2233853"/>
            <a:ext cx="3969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a</a:t>
            </a:r>
            <a:endParaRPr lang="zh-CN" altLang="en-US" sz="1200" dirty="0"/>
          </a:p>
        </p:txBody>
      </p:sp>
      <p:sp>
        <p:nvSpPr>
          <p:cNvPr id="64" name="矩形 63"/>
          <p:cNvSpPr/>
          <p:nvPr/>
        </p:nvSpPr>
        <p:spPr>
          <a:xfrm>
            <a:off x="9076858" y="2495366"/>
            <a:ext cx="477523" cy="308901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11294193" y="2260247"/>
            <a:ext cx="3969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b</a:t>
            </a:r>
            <a:endParaRPr lang="zh-CN" altLang="en-US" sz="1200" dirty="0"/>
          </a:p>
        </p:txBody>
      </p:sp>
      <p:sp>
        <p:nvSpPr>
          <p:cNvPr id="68" name="矩形 67"/>
          <p:cNvSpPr/>
          <p:nvPr/>
        </p:nvSpPr>
        <p:spPr>
          <a:xfrm>
            <a:off x="11012413" y="2525394"/>
            <a:ext cx="571226" cy="308901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文本框 81"/>
          <p:cNvSpPr txBox="1"/>
          <p:nvPr/>
        </p:nvSpPr>
        <p:spPr>
          <a:xfrm>
            <a:off x="9102598" y="2494684"/>
            <a:ext cx="582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10</a:t>
            </a:r>
            <a:endParaRPr lang="zh-CN" altLang="en-US" sz="1200" dirty="0"/>
          </a:p>
        </p:txBody>
      </p:sp>
      <p:sp>
        <p:nvSpPr>
          <p:cNvPr id="83" name="文本框 82"/>
          <p:cNvSpPr txBox="1"/>
          <p:nvPr/>
        </p:nvSpPr>
        <p:spPr>
          <a:xfrm>
            <a:off x="11052275" y="2513518"/>
            <a:ext cx="58245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20</a:t>
            </a:r>
            <a:endParaRPr lang="zh-CN" altLang="en-US" sz="1200" dirty="0"/>
          </a:p>
        </p:txBody>
      </p:sp>
      <p:sp>
        <p:nvSpPr>
          <p:cNvPr id="85" name="文本框 84"/>
          <p:cNvSpPr txBox="1"/>
          <p:nvPr/>
        </p:nvSpPr>
        <p:spPr>
          <a:xfrm>
            <a:off x="8935841" y="4042743"/>
            <a:ext cx="9023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...main</a:t>
            </a:r>
          </a:p>
        </p:txBody>
      </p:sp>
      <p:sp>
        <p:nvSpPr>
          <p:cNvPr id="88" name="文本框 87"/>
          <p:cNvSpPr txBox="1"/>
          <p:nvPr/>
        </p:nvSpPr>
        <p:spPr>
          <a:xfrm>
            <a:off x="9092296" y="4951858"/>
            <a:ext cx="220189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.println(sum);</a:t>
            </a:r>
            <a:endParaRPr lang="zh-CN" altLang="en-US" sz="1200" dirty="0"/>
          </a:p>
        </p:txBody>
      </p:sp>
      <p:sp>
        <p:nvSpPr>
          <p:cNvPr id="90" name="文本框 89"/>
          <p:cNvSpPr txBox="1"/>
          <p:nvPr/>
        </p:nvSpPr>
        <p:spPr>
          <a:xfrm>
            <a:off x="9034164" y="3239061"/>
            <a:ext cx="961142" cy="3404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 c; </a:t>
            </a:r>
            <a:endParaRPr lang="zh-CN" altLang="en-US" sz="12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3.33333E-6 L -0.02786 0.17916 " pathEditMode="relative" rAng="0" ptsTypes="AA">
                                      <p:cBhvr>
                                        <p:cTn id="87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3" y="89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2" presetClass="exit" presetSubtype="1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0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500"/>
                            </p:stCondLst>
                            <p:childTnLst>
                              <p:par>
                                <p:cTn id="15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00"/>
                            </p:stCondLst>
                            <p:childTnLst>
                              <p:par>
                                <p:cTn id="161" presetID="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6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0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0" grpId="1" animBg="1"/>
      <p:bldP spid="31" grpId="0" animBg="1"/>
      <p:bldP spid="31" grpId="2" animBg="1"/>
      <p:bldP spid="32" grpId="0" build="allAtOnce"/>
      <p:bldP spid="33" grpId="1" build="allAtOnce"/>
      <p:bldP spid="42" grpId="0"/>
      <p:bldP spid="42" grpId="1"/>
      <p:bldP spid="42" grpId="2"/>
      <p:bldP spid="50" grpId="0"/>
      <p:bldP spid="50" grpId="2"/>
      <p:bldP spid="63" grpId="0"/>
      <p:bldP spid="63" grpId="2"/>
      <p:bldP spid="64" grpId="0" animBg="1"/>
      <p:bldP spid="64" grpId="2" animBg="1"/>
      <p:bldP spid="67" grpId="0"/>
      <p:bldP spid="67" grpId="2"/>
      <p:bldP spid="68" grpId="0" animBg="1"/>
      <p:bldP spid="68" grpId="2" animBg="1"/>
      <p:bldP spid="82" grpId="0"/>
      <p:bldP spid="82" grpId="2"/>
      <p:bldP spid="83" grpId="0"/>
      <p:bldP spid="83" grpId="2"/>
      <p:bldP spid="85" grpId="0"/>
      <p:bldP spid="85" grpId="1"/>
      <p:bldP spid="88" grpId="0" build="allAtOnce"/>
      <p:bldP spid="90" grpId="1" build="allAtOnce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10880" y="940081"/>
            <a:ext cx="5844903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方法的调用流程 </a:t>
            </a:r>
            <a:r>
              <a:rPr kumimoji="1" lang="en-US" altLang="zh-CN" dirty="0">
                <a:latin typeface="Consolas" panose="020B0609020204030204" pitchFamily="49" charset="0"/>
              </a:rPr>
              <a:t>– </a:t>
            </a:r>
            <a:r>
              <a:rPr kumimoji="1" lang="zh-CN" altLang="en-US" dirty="0">
                <a:latin typeface="Consolas" panose="020B0609020204030204" pitchFamily="49" charset="0"/>
              </a:rPr>
              <a:t>内存图解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786556" y="1811094"/>
            <a:ext cx="3960093" cy="433965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class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Demo2Method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[] args)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study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睡觉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吃饭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study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(){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eat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学习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sleep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CN" altLang="zh-CN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2" name="组合 21"/>
          <p:cNvGrpSpPr/>
          <p:nvPr/>
        </p:nvGrpSpPr>
        <p:grpSpPr bwMode="auto">
          <a:xfrm>
            <a:off x="9133959" y="1440402"/>
            <a:ext cx="2360083" cy="4800601"/>
            <a:chOff x="4441895" y="1347668"/>
            <a:chExt cx="1771200" cy="3600177"/>
          </a:xfrm>
        </p:grpSpPr>
        <p:sp>
          <p:nvSpPr>
            <p:cNvPr id="23" name="矩形 22"/>
            <p:cNvSpPr/>
            <p:nvPr/>
          </p:nvSpPr>
          <p:spPr bwMode="auto">
            <a:xfrm>
              <a:off x="4472076" y="1350843"/>
              <a:ext cx="1728310" cy="3597002"/>
            </a:xfrm>
            <a:prstGeom prst="rect">
              <a:avLst/>
            </a:prstGeom>
            <a:solidFill>
              <a:srgbClr val="FD0000">
                <a:alpha val="10000"/>
              </a:srgbClr>
            </a:solidFill>
            <a:ln w="381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4" name="TextBox 2"/>
            <p:cNvSpPr txBox="1">
              <a:spLocks noChangeArrowheads="1"/>
            </p:cNvSpPr>
            <p:nvPr/>
          </p:nvSpPr>
          <p:spPr bwMode="auto">
            <a:xfrm>
              <a:off x="4868464" y="4457474"/>
              <a:ext cx="935038" cy="4410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栈内存</a:t>
              </a:r>
              <a:endParaRPr lang="en-US" altLang="zh-CN" sz="2400" b="1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4448249" y="1347668"/>
              <a:ext cx="11119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6184502" y="1350843"/>
              <a:ext cx="11120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flipH="1">
              <a:off x="4441895" y="4944670"/>
              <a:ext cx="17712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组合 27"/>
          <p:cNvGrpSpPr/>
          <p:nvPr/>
        </p:nvGrpSpPr>
        <p:grpSpPr bwMode="auto">
          <a:xfrm>
            <a:off x="5784850" y="4326844"/>
            <a:ext cx="2816339" cy="1869016"/>
            <a:chOff x="1828154" y="3579862"/>
            <a:chExt cx="2442792" cy="1400643"/>
          </a:xfrm>
        </p:grpSpPr>
        <p:sp>
          <p:nvSpPr>
            <p:cNvPr id="29" name="矩形 28"/>
            <p:cNvSpPr/>
            <p:nvPr/>
          </p:nvSpPr>
          <p:spPr bwMode="auto">
            <a:xfrm>
              <a:off x="1837147" y="3579862"/>
              <a:ext cx="2400828" cy="1400643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 w="38100">
              <a:solidFill>
                <a:srgbClr val="92D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rgbClr val="92D05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30" name="TextBox 2"/>
            <p:cNvSpPr txBox="1">
              <a:spLocks noChangeArrowheads="1"/>
            </p:cNvSpPr>
            <p:nvPr/>
          </p:nvSpPr>
          <p:spPr bwMode="auto">
            <a:xfrm>
              <a:off x="1828154" y="4521848"/>
              <a:ext cx="2442792" cy="44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>
                  <a:solidFill>
                    <a:srgbClr val="92D05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方法区</a:t>
              </a:r>
            </a:p>
          </p:txBody>
        </p:sp>
      </p:grpSp>
      <p:sp>
        <p:nvSpPr>
          <p:cNvPr id="31" name="TextBox 3"/>
          <p:cNvSpPr txBox="1"/>
          <p:nvPr/>
        </p:nvSpPr>
        <p:spPr>
          <a:xfrm>
            <a:off x="5918043" y="4417355"/>
            <a:ext cx="2522307" cy="1200329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Demo2Method.class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study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sleep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eat</a:t>
            </a:r>
          </a:p>
        </p:txBody>
      </p:sp>
      <p:sp>
        <p:nvSpPr>
          <p:cNvPr id="35" name="TextBox 3"/>
          <p:cNvSpPr txBox="1"/>
          <p:nvPr/>
        </p:nvSpPr>
        <p:spPr>
          <a:xfrm>
            <a:off x="9217234" y="4813569"/>
            <a:ext cx="2221773" cy="830997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242406" y="5172745"/>
            <a:ext cx="21658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kumimoji="0" lang="en-US" altLang="zh-CN" sz="1400" b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study</a:t>
            </a:r>
            <a:r>
              <a:rPr kumimoji="0" lang="zh-CN" altLang="zh-CN" sz="1400" b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52" name="TextBox 3"/>
          <p:cNvSpPr txBox="1"/>
          <p:nvPr/>
        </p:nvSpPr>
        <p:spPr>
          <a:xfrm>
            <a:off x="9203113" y="3153147"/>
            <a:ext cx="2221773" cy="156966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study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232745" y="3956152"/>
            <a:ext cx="212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sout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(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en-US" sz="14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学习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9232744" y="3610028"/>
            <a:ext cx="212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Consolas" panose="020B0609020204030204" pitchFamily="49" charset="0"/>
              </a:rPr>
              <a:t>eat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();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241213" y="4326844"/>
            <a:ext cx="212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Consolas" panose="020B0609020204030204" pitchFamily="49" charset="0"/>
              </a:rPr>
              <a:t>sleep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();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769621" y="4508073"/>
            <a:ext cx="3977028" cy="335309"/>
          </a:xfrm>
          <a:prstGeom prst="rect">
            <a:avLst/>
          </a:prstGeom>
          <a:solidFill>
            <a:srgbClr val="FD0000">
              <a:alpha val="20000"/>
            </a:srgbClr>
          </a:solidFill>
          <a:ln w="38100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/>
          </a:p>
        </p:txBody>
      </p:sp>
      <p:sp>
        <p:nvSpPr>
          <p:cNvPr id="38" name="TextBox 3"/>
          <p:cNvSpPr txBox="1"/>
          <p:nvPr/>
        </p:nvSpPr>
        <p:spPr>
          <a:xfrm>
            <a:off x="9203113" y="2245456"/>
            <a:ext cx="2221773" cy="830997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eat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187544" y="2635875"/>
            <a:ext cx="212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sout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(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en-US" sz="14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吃饭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769621" y="4919916"/>
            <a:ext cx="3977028" cy="335309"/>
          </a:xfrm>
          <a:prstGeom prst="rect">
            <a:avLst/>
          </a:prstGeom>
          <a:solidFill>
            <a:srgbClr val="FD0000">
              <a:alpha val="20000"/>
            </a:srgbClr>
          </a:solidFill>
          <a:ln w="38100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/>
          </a:p>
        </p:txBody>
      </p:sp>
      <p:sp>
        <p:nvSpPr>
          <p:cNvPr id="50" name="文本框 49"/>
          <p:cNvSpPr txBox="1"/>
          <p:nvPr/>
        </p:nvSpPr>
        <p:spPr>
          <a:xfrm>
            <a:off x="5831091" y="2785870"/>
            <a:ext cx="1930161" cy="830997"/>
          </a:xfrm>
          <a:prstGeom prst="rect">
            <a:avLst/>
          </a:prstGeom>
          <a:solidFill>
            <a:srgbClr val="0C0C0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吃饭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831091" y="2785870"/>
            <a:ext cx="1930161" cy="830997"/>
          </a:xfrm>
          <a:prstGeom prst="rect">
            <a:avLst/>
          </a:prstGeom>
          <a:solidFill>
            <a:srgbClr val="0C0C0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吃饭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学习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3" name="TextBox 3"/>
          <p:cNvSpPr txBox="1"/>
          <p:nvPr/>
        </p:nvSpPr>
        <p:spPr>
          <a:xfrm>
            <a:off x="9203113" y="2247572"/>
            <a:ext cx="2221773" cy="830997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sleep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9187544" y="2637991"/>
            <a:ext cx="21222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sout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(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en-US" sz="14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睡觉</a:t>
            </a:r>
            <a:r>
              <a:rPr lang="zh-CN" altLang="zh-CN" sz="1400" dirty="0">
                <a:solidFill>
                  <a:srgbClr val="067D17"/>
                </a:solidFill>
                <a:latin typeface="Consolas" panose="020B0609020204030204" pitchFamily="49" charset="0"/>
              </a:rPr>
              <a:t>"</a:t>
            </a:r>
            <a:r>
              <a:rPr lang="zh-CN" altLang="zh-CN" sz="1400" dirty="0">
                <a:solidFill>
                  <a:srgbClr val="080808"/>
                </a:solidFill>
                <a:latin typeface="Consolas" panose="020B0609020204030204" pitchFamily="49" charset="0"/>
              </a:rPr>
              <a:t>);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767738" y="5331759"/>
            <a:ext cx="3977028" cy="335309"/>
          </a:xfrm>
          <a:prstGeom prst="rect">
            <a:avLst/>
          </a:prstGeom>
          <a:solidFill>
            <a:srgbClr val="FD0000">
              <a:alpha val="20000"/>
            </a:srgbClr>
          </a:solidFill>
          <a:ln w="38100">
            <a:noFill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2400" dirty="0"/>
          </a:p>
        </p:txBody>
      </p:sp>
      <p:sp>
        <p:nvSpPr>
          <p:cNvPr id="41" name="文本框 40"/>
          <p:cNvSpPr txBox="1"/>
          <p:nvPr/>
        </p:nvSpPr>
        <p:spPr>
          <a:xfrm>
            <a:off x="5831091" y="2785870"/>
            <a:ext cx="1930161" cy="830997"/>
          </a:xfrm>
          <a:prstGeom prst="rect">
            <a:avLst/>
          </a:prstGeom>
          <a:solidFill>
            <a:srgbClr val="0C0C0C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吃饭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学习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r>
              <a:rPr lang="zh-CN" altLang="en-US" sz="1600" b="1" dirty="0">
                <a:solidFill>
                  <a:schemeClr val="bg1">
                    <a:lumMod val="9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睡觉</a:t>
            </a:r>
            <a:endParaRPr lang="en-US" altLang="zh-CN" sz="1600" b="1" dirty="0">
              <a:solidFill>
                <a:schemeClr val="bg1">
                  <a:lumMod val="9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2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5" grpId="0" animBg="1"/>
      <p:bldP spid="35" grpId="1" animBg="1"/>
      <p:bldP spid="5" grpId="0"/>
      <p:bldP spid="5" grpId="1"/>
      <p:bldP spid="52" grpId="0" animBg="1"/>
      <p:bldP spid="52" grpId="1" animBg="1"/>
      <p:bldP spid="6" grpId="0"/>
      <p:bldP spid="6" grpId="1"/>
      <p:bldP spid="34" grpId="0"/>
      <p:bldP spid="34" grpId="1"/>
      <p:bldP spid="36" grpId="0"/>
      <p:bldP spid="36" grpId="1"/>
      <p:bldP spid="37" grpId="0" animBg="1"/>
      <p:bldP spid="37" grpId="1" animBg="1"/>
      <p:bldP spid="38" grpId="0" animBg="1"/>
      <p:bldP spid="38" grpId="1" animBg="1"/>
      <p:bldP spid="32" grpId="0"/>
      <p:bldP spid="32" grpId="1"/>
      <p:bldP spid="42" grpId="0" animBg="1"/>
      <p:bldP spid="42" grpId="1" animBg="1"/>
      <p:bldP spid="50" grpId="0" animBg="1"/>
      <p:bldP spid="39" grpId="0" animBg="1"/>
      <p:bldP spid="43" grpId="0" animBg="1"/>
      <p:bldP spid="43" grpId="1" animBg="1"/>
      <p:bldP spid="44" grpId="0"/>
      <p:bldP spid="44" grpId="1"/>
      <p:bldP spid="45" grpId="0" animBg="1"/>
      <p:bldP spid="4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772528" y="2085288"/>
            <a:ext cx="6989993" cy="1760091"/>
          </a:xfrm>
        </p:spPr>
        <p:txBody>
          <a:bodyPr/>
          <a:lstStyle/>
          <a:p>
            <a:r>
              <a:rPr kumimoji="1" lang="zh-CN" altLang="en-US" sz="1600" dirty="0">
                <a:latin typeface="Consolas" panose="020B0609020204030204" pitchFamily="49" charset="0"/>
              </a:rPr>
              <a:t>方法的运行区域在哪里？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栈内存。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65811" y="1068208"/>
            <a:ext cx="2560708" cy="1027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latinLnBrk="1">
              <a:lnSpc>
                <a:spcPct val="150000"/>
              </a:lnSpc>
            </a:pPr>
            <a:r>
              <a:rPr lang="zh-CN" altLang="en-US" b="1" dirty="0">
                <a:solidFill>
                  <a:srgbClr val="33333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使用方法的好处是？</a:t>
            </a:r>
            <a:endParaRPr lang="en-US" altLang="zh-CN" b="1" dirty="0">
              <a:solidFill>
                <a:srgbClr val="333333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latinLnBrk="1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33333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提高了代码的复用性。</a:t>
            </a:r>
            <a:endParaRPr lang="en-US" altLang="zh-CN" sz="1600" dirty="0">
              <a:solidFill>
                <a:srgbClr val="333333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65811" y="2210520"/>
            <a:ext cx="6123214" cy="427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latinLnBrk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33333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让程序的逻辑更清晰。</a:t>
            </a:r>
          </a:p>
        </p:txBody>
      </p:sp>
      <p:sp>
        <p:nvSpPr>
          <p:cNvPr id="12" name="椭圆 11"/>
          <p:cNvSpPr/>
          <p:nvPr/>
        </p:nvSpPr>
        <p:spPr>
          <a:xfrm>
            <a:off x="5078170" y="3644724"/>
            <a:ext cx="508931" cy="536285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3" name="椭圆 11"/>
          <p:cNvSpPr/>
          <p:nvPr/>
        </p:nvSpPr>
        <p:spPr>
          <a:xfrm>
            <a:off x="6199724" y="3644724"/>
            <a:ext cx="508931" cy="536285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sp>
        <p:nvSpPr>
          <p:cNvPr id="14" name="椭圆 11"/>
          <p:cNvSpPr/>
          <p:nvPr/>
        </p:nvSpPr>
        <p:spPr>
          <a:xfrm>
            <a:off x="7481448" y="3644723"/>
            <a:ext cx="508931" cy="536285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rgbClr val="00206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思源黑体 CN Normal" panose="020B0400000000000000" pitchFamily="34" charset="-122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5267293" y="2973325"/>
            <a:ext cx="1092601" cy="671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6454189" y="2973325"/>
            <a:ext cx="0" cy="694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 flipV="1">
            <a:off x="6548485" y="2973325"/>
            <a:ext cx="1187429" cy="7331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1"/>
          <p:cNvSpPr>
            <a:spLocks noChangeArrowheads="1"/>
          </p:cNvSpPr>
          <p:nvPr/>
        </p:nvSpPr>
        <p:spPr bwMode="auto">
          <a:xfrm>
            <a:off x="4954742" y="1780794"/>
            <a:ext cx="3410030" cy="1170641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sum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b){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a + b;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return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8174" y="302659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8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基本类型的参数传递</a:t>
            </a:r>
            <a:endParaRPr kumimoji="1" lang="en-US" altLang="zh-CN" sz="18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8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</a:t>
            </a:r>
            <a:r>
              <a:rPr kumimoji="1" lang="zh-CN" altLang="en-US" sz="18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类型的参数传递</a:t>
            </a:r>
            <a:endParaRPr kumimoji="1" lang="en-US" altLang="zh-CN" sz="18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3"/>
          <p:cNvSpPr txBox="1"/>
          <p:nvPr/>
        </p:nvSpPr>
        <p:spPr>
          <a:xfrm>
            <a:off x="602391" y="3509838"/>
            <a:ext cx="5293912" cy="1576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注意：</a:t>
            </a:r>
            <a:endParaRPr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实参：如</a:t>
            </a: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在方法内部定义的变量。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形参：如在</a:t>
            </a:r>
            <a:r>
              <a:rPr lang="zh-CN" altLang="en-US" sz="1600" dirty="0">
                <a:solidFill>
                  <a:srgbClr val="C00000"/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定义方法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时，“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()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”中所声明的参数。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47212" y="1446697"/>
            <a:ext cx="4860361" cy="15812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en-US" altLang="zh-CN" b="1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Java</a:t>
            </a:r>
            <a:r>
              <a:rPr lang="zh-CN" altLang="en-US" b="1" dirty="0"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的参数传递机制：值传递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在传输实参给方法的形参的时候，并不是传输实参变量本身， 而是传输实参变量中存储的值，这就是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值传递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zh-CN" altLang="en-US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566879" y="1970740"/>
            <a:ext cx="4765728" cy="361252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Test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b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change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 </a:t>
            </a: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change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c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){</a:t>
            </a:r>
            <a:endParaRPr kumimoji="0" lang="en-US" altLang="zh-CN" sz="14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b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478547" y="2092404"/>
            <a:ext cx="3983063" cy="3663632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Test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change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 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 10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change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){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</a:t>
            </a:r>
            <a:r>
              <a:rPr lang="en-US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 10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lang="en-US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= 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 20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6" name="组合 5"/>
          <p:cNvGrpSpPr/>
          <p:nvPr/>
        </p:nvGrpSpPr>
        <p:grpSpPr bwMode="auto">
          <a:xfrm>
            <a:off x="7356331" y="1158145"/>
            <a:ext cx="3321537" cy="4800601"/>
            <a:chOff x="4441895" y="1347668"/>
            <a:chExt cx="1771200" cy="3600177"/>
          </a:xfrm>
        </p:grpSpPr>
        <p:sp>
          <p:nvSpPr>
            <p:cNvPr id="7" name="矩形 6"/>
            <p:cNvSpPr/>
            <p:nvPr/>
          </p:nvSpPr>
          <p:spPr bwMode="auto">
            <a:xfrm>
              <a:off x="4472076" y="1350843"/>
              <a:ext cx="1728310" cy="3597002"/>
            </a:xfrm>
            <a:prstGeom prst="rect">
              <a:avLst/>
            </a:prstGeom>
            <a:solidFill>
              <a:srgbClr val="FD0000">
                <a:alpha val="10000"/>
              </a:srgbClr>
            </a:solidFill>
            <a:ln w="381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8" name="TextBox 2"/>
            <p:cNvSpPr txBox="1">
              <a:spLocks noChangeArrowheads="1"/>
            </p:cNvSpPr>
            <p:nvPr/>
          </p:nvSpPr>
          <p:spPr bwMode="auto">
            <a:xfrm>
              <a:off x="4868464" y="4457474"/>
              <a:ext cx="935038" cy="4410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栈内存</a:t>
              </a:r>
              <a:endParaRPr lang="en-US" altLang="zh-CN" sz="2400" b="1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>
              <a:off x="4448249" y="1347668"/>
              <a:ext cx="11119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6184502" y="1350843"/>
              <a:ext cx="11120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H="1">
              <a:off x="4441895" y="4944670"/>
              <a:ext cx="17712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 bwMode="auto">
          <a:xfrm>
            <a:off x="4576642" y="3616031"/>
            <a:ext cx="2492675" cy="1869016"/>
            <a:chOff x="1828154" y="3579862"/>
            <a:chExt cx="2442792" cy="1400643"/>
          </a:xfrm>
        </p:grpSpPr>
        <p:sp>
          <p:nvSpPr>
            <p:cNvPr id="15" name="矩形 14"/>
            <p:cNvSpPr/>
            <p:nvPr/>
          </p:nvSpPr>
          <p:spPr bwMode="auto">
            <a:xfrm>
              <a:off x="1837147" y="3579862"/>
              <a:ext cx="2400828" cy="1400643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 w="38100">
              <a:solidFill>
                <a:srgbClr val="92D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rgbClr val="92D05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6" name="TextBox 2"/>
            <p:cNvSpPr txBox="1">
              <a:spLocks noChangeArrowheads="1"/>
            </p:cNvSpPr>
            <p:nvPr/>
          </p:nvSpPr>
          <p:spPr bwMode="auto">
            <a:xfrm>
              <a:off x="1828154" y="4521848"/>
              <a:ext cx="2442792" cy="44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>
                  <a:solidFill>
                    <a:srgbClr val="92D05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方法区</a:t>
              </a:r>
            </a:p>
          </p:txBody>
        </p:sp>
      </p:grpSp>
      <p:sp>
        <p:nvSpPr>
          <p:cNvPr id="17" name="TextBox 3"/>
          <p:cNvSpPr txBox="1"/>
          <p:nvPr/>
        </p:nvSpPr>
        <p:spPr>
          <a:xfrm>
            <a:off x="4720798" y="3931148"/>
            <a:ext cx="2002488" cy="101566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Test.class</a:t>
            </a: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change</a:t>
            </a:r>
          </a:p>
        </p:txBody>
      </p:sp>
      <p:sp>
        <p:nvSpPr>
          <p:cNvPr id="18" name="TextBox 3"/>
          <p:cNvSpPr txBox="1"/>
          <p:nvPr/>
        </p:nvSpPr>
        <p:spPr>
          <a:xfrm>
            <a:off x="7792742" y="4091379"/>
            <a:ext cx="2498882" cy="1200329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07248" y="4244721"/>
            <a:ext cx="2235872" cy="893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int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a =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 10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; 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change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err="1">
                <a:solidFill>
                  <a:srgbClr val="080808"/>
                </a:solidFill>
                <a:latin typeface="Consolas" panose="020B0609020204030204" pitchFamily="49" charset="0"/>
              </a:rPr>
              <a:t>sout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</a:rPr>
              <a:t>(a)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1" name="TextBox 3"/>
          <p:cNvSpPr txBox="1"/>
          <p:nvPr/>
        </p:nvSpPr>
        <p:spPr>
          <a:xfrm>
            <a:off x="7772489" y="2202569"/>
            <a:ext cx="2519136" cy="1170641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i="1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  <a:p>
            <a:pPr>
              <a:lnSpc>
                <a:spcPct val="150000"/>
              </a:lnSpc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i="1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  <a:p>
            <a:pPr>
              <a:lnSpc>
                <a:spcPct val="150000"/>
              </a:lnSpc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= 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688028" y="1771202"/>
            <a:ext cx="216464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...change(</a:t>
            </a:r>
            <a:r>
              <a:rPr lang="en-US" altLang="zh-CN" sz="1800" dirty="0">
                <a:solidFill>
                  <a:srgbClr val="0033B3"/>
                </a:solidFill>
                <a:latin typeface="Consolas" panose="020B0609020204030204" pitchFamily="49" charset="0"/>
              </a:rPr>
              <a:t>int </a:t>
            </a:r>
            <a:r>
              <a: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a</a:t>
            </a: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7678823" y="3739554"/>
            <a:ext cx="13240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8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...main</a:t>
            </a:r>
          </a:p>
        </p:txBody>
      </p:sp>
      <p:sp>
        <p:nvSpPr>
          <p:cNvPr id="4" name="矩形 3"/>
          <p:cNvSpPr/>
          <p:nvPr/>
        </p:nvSpPr>
        <p:spPr>
          <a:xfrm>
            <a:off x="8182119" y="2269783"/>
            <a:ext cx="678421" cy="299544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00CC"/>
                </a:solidFill>
              </a:rPr>
              <a:t>10</a:t>
            </a:r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783959" y="2218178"/>
            <a:ext cx="2824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a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cxnSp>
        <p:nvCxnSpPr>
          <p:cNvPr id="26" name="直接箭头连接符 25"/>
          <p:cNvCxnSpPr/>
          <p:nvPr/>
        </p:nvCxnSpPr>
        <p:spPr>
          <a:xfrm flipV="1">
            <a:off x="8626242" y="2046237"/>
            <a:ext cx="967242" cy="26453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/>
          <p:nvPr/>
        </p:nvCxnSpPr>
        <p:spPr>
          <a:xfrm flipH="1">
            <a:off x="8925184" y="2079808"/>
            <a:ext cx="638783" cy="21406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763001" y="3076641"/>
            <a:ext cx="12081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 </a:t>
            </a:r>
            <a:endParaRPr lang="zh-CN" altLang="en-US" sz="1200" dirty="0"/>
          </a:p>
        </p:txBody>
      </p:sp>
      <p:sp>
        <p:nvSpPr>
          <p:cNvPr id="33" name="矩形 32"/>
          <p:cNvSpPr/>
          <p:nvPr/>
        </p:nvSpPr>
        <p:spPr>
          <a:xfrm>
            <a:off x="8191607" y="2276959"/>
            <a:ext cx="678421" cy="299544"/>
          </a:xfrm>
          <a:prstGeom prst="rect">
            <a:avLst/>
          </a:prstGeom>
          <a:noFill/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0000CC"/>
                </a:solidFill>
              </a:rPr>
              <a:t>20</a:t>
            </a:r>
            <a:endParaRPr lang="zh-CN" altLang="en-US" dirty="0">
              <a:solidFill>
                <a:srgbClr val="0000CC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69197" y="1190642"/>
            <a:ext cx="5609469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基本类型的参数传递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7759470" y="2584469"/>
            <a:ext cx="12081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 </a:t>
            </a:r>
            <a:endParaRPr lang="zh-CN" altLang="en-US" sz="1200" dirty="0"/>
          </a:p>
        </p:txBody>
      </p:sp>
      <p:cxnSp>
        <p:nvCxnSpPr>
          <p:cNvPr id="29" name="直接箭头连接符 28"/>
          <p:cNvCxnSpPr/>
          <p:nvPr/>
        </p:nvCxnSpPr>
        <p:spPr>
          <a:xfrm flipH="1">
            <a:off x="6723016" y="2718948"/>
            <a:ext cx="1068184" cy="40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6273650" y="2548711"/>
            <a:ext cx="5337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endParaRPr lang="zh-CN" altLang="en-US" dirty="0"/>
          </a:p>
        </p:txBody>
      </p:sp>
      <p:cxnSp>
        <p:nvCxnSpPr>
          <p:cNvPr id="31" name="直接箭头连接符 30"/>
          <p:cNvCxnSpPr/>
          <p:nvPr/>
        </p:nvCxnSpPr>
        <p:spPr>
          <a:xfrm flipH="1">
            <a:off x="6723016" y="3235977"/>
            <a:ext cx="1068184" cy="402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6289806" y="3030474"/>
            <a:ext cx="5337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endParaRPr lang="zh-CN" altLang="en-US" dirty="0"/>
          </a:p>
        </p:txBody>
      </p:sp>
      <p:sp>
        <p:nvSpPr>
          <p:cNvPr id="35" name="文本框 34"/>
          <p:cNvSpPr txBox="1"/>
          <p:nvPr/>
        </p:nvSpPr>
        <p:spPr>
          <a:xfrm>
            <a:off x="5807360" y="5765280"/>
            <a:ext cx="5337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altLang="zh-CN" sz="1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</a:t>
            </a: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endParaRPr lang="zh-CN" altLang="en-US" dirty="0"/>
          </a:p>
        </p:txBody>
      </p:sp>
      <p:cxnSp>
        <p:nvCxnSpPr>
          <p:cNvPr id="36" name="直接箭头连接符 35"/>
          <p:cNvCxnSpPr>
            <a:endCxn id="35" idx="3"/>
          </p:cNvCxnSpPr>
          <p:nvPr/>
        </p:nvCxnSpPr>
        <p:spPr>
          <a:xfrm flipH="1">
            <a:off x="6341157" y="5052607"/>
            <a:ext cx="1524410" cy="8973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/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3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5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7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500"/>
                            </p:stCondLst>
                            <p:childTnLst>
                              <p:par>
                                <p:cTn id="1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1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8" grpId="1" animBg="1"/>
      <p:bldP spid="20" grpId="0" uiExpand="1" build="allAtOnce"/>
      <p:bldP spid="21" grpId="0" animBg="1"/>
      <p:bldP spid="21" grpId="1" uiExpand="1" build="allAtOnce" animBg="1"/>
      <p:bldP spid="23" grpId="0"/>
      <p:bldP spid="23" grpId="1"/>
      <p:bldP spid="24" grpId="0"/>
      <p:bldP spid="24" grpId="1"/>
      <p:bldP spid="4" grpId="0" animBg="1"/>
      <p:bldP spid="4" grpId="1" animBg="1"/>
      <p:bldP spid="5" grpId="0"/>
      <p:bldP spid="5" grpId="1"/>
      <p:bldP spid="32" grpId="0"/>
      <p:bldP spid="32" grpId="1"/>
      <p:bldP spid="33" grpId="0" animBg="1"/>
      <p:bldP spid="33" grpId="1" animBg="1"/>
      <p:bldP spid="27" grpId="0"/>
      <p:bldP spid="27" grpId="1"/>
      <p:bldP spid="30" grpId="0"/>
      <p:bldP spid="30" grpId="1"/>
      <p:bldP spid="34" grpId="0"/>
      <p:bldP spid="34" grpId="1"/>
      <p:bldP spid="35" grpId="0"/>
      <p:bldP spid="35" grpId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633735" y="1668909"/>
            <a:ext cx="6989993" cy="1760091"/>
          </a:xfrm>
        </p:spPr>
        <p:txBody>
          <a:bodyPr/>
          <a:lstStyle/>
          <a:p>
            <a:r>
              <a:rPr kumimoji="1" lang="zh-CN" altLang="en-US" sz="1600" dirty="0">
                <a:latin typeface="Consolas" panose="020B0609020204030204" pitchFamily="49" charset="0"/>
              </a:rPr>
              <a:t>形参和实参各指什么？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形参：以方法为例，就是方法定义时的变量。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实参：在方法内部定义的变量。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33735" y="3222312"/>
            <a:ext cx="7416195" cy="12642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2.</a:t>
            </a:r>
            <a:r>
              <a:rPr kumimoji="1" lang="zh-CN" altLang="en-US" sz="1600" dirty="0">
                <a:latin typeface="Consolas" panose="020B0609020204030204" pitchFamily="49" charset="0"/>
              </a:rPr>
              <a:t> </a:t>
            </a:r>
            <a:r>
              <a:rPr kumimoji="1" lang="en-US" altLang="zh-CN" sz="1600" dirty="0">
                <a:latin typeface="Consolas" panose="020B0609020204030204" pitchFamily="49" charset="0"/>
              </a:rPr>
              <a:t>Java</a:t>
            </a:r>
            <a:r>
              <a:rPr kumimoji="1" lang="zh-CN" altLang="en-US" sz="1600" dirty="0">
                <a:latin typeface="Consolas" panose="020B0609020204030204" pitchFamily="49" charset="0"/>
              </a:rPr>
              <a:t>的参数传递机制是什么样的？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值传递，传输的是实参存储的值。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0223" y="223146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8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基本类型的参数传递</a:t>
            </a:r>
            <a:endParaRPr kumimoji="1" lang="en-US" altLang="zh-CN" sz="18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8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kumimoji="1" lang="zh-CN" altLang="en-US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</a:t>
            </a:r>
            <a:r>
              <a:rPr kumimoji="1" lang="zh-CN" altLang="en-US" sz="18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类型的参数传递</a:t>
            </a:r>
            <a:endParaRPr kumimoji="1" lang="en-US" altLang="zh-CN" sz="18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5"/>
          <p:cNvGrpSpPr/>
          <p:nvPr/>
        </p:nvGrpSpPr>
        <p:grpSpPr bwMode="auto">
          <a:xfrm>
            <a:off x="9104767" y="1553495"/>
            <a:ext cx="2727630" cy="4774104"/>
            <a:chOff x="6535074" y="1507103"/>
            <a:chExt cx="2398614" cy="3592990"/>
          </a:xfrm>
        </p:grpSpPr>
        <p:sp>
          <p:nvSpPr>
            <p:cNvPr id="35" name="矩形 34"/>
            <p:cNvSpPr/>
            <p:nvPr/>
          </p:nvSpPr>
          <p:spPr bwMode="auto">
            <a:xfrm>
              <a:off x="6535074" y="1507103"/>
              <a:ext cx="2398614" cy="3592990"/>
            </a:xfrm>
            <a:prstGeom prst="rect">
              <a:avLst/>
            </a:prstGeom>
            <a:solidFill>
              <a:srgbClr val="047FFD">
                <a:alpha val="10000"/>
              </a:srgbClr>
            </a:solidFill>
            <a:ln w="38100">
              <a:solidFill>
                <a:srgbClr val="047FFD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 dirty="0">
                <a:latin typeface="Consolas" panose="020B0609020204030204" pitchFamily="49" charset="0"/>
                <a:ea typeface="思源黑体 CN Bold" panose="020B0800000000000000" pitchFamily="34" charset="-122"/>
              </a:endParaRPr>
            </a:p>
          </p:txBody>
        </p:sp>
        <p:sp>
          <p:nvSpPr>
            <p:cNvPr id="36" name="TextBox 2"/>
            <p:cNvSpPr txBox="1">
              <a:spLocks noChangeArrowheads="1"/>
            </p:cNvSpPr>
            <p:nvPr/>
          </p:nvSpPr>
          <p:spPr bwMode="auto">
            <a:xfrm>
              <a:off x="7286700" y="4386403"/>
              <a:ext cx="936625" cy="3844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000" b="1" dirty="0">
                  <a:solidFill>
                    <a:srgbClr val="047FFD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堆内存</a:t>
              </a:r>
            </a:p>
          </p:txBody>
        </p:sp>
      </p:grpSp>
      <p:sp>
        <p:nvSpPr>
          <p:cNvPr id="59" name="矩形 58"/>
          <p:cNvSpPr/>
          <p:nvPr/>
        </p:nvSpPr>
        <p:spPr>
          <a:xfrm>
            <a:off x="10149779" y="2507205"/>
            <a:ext cx="490532" cy="690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0000FF"/>
                </a:solidFill>
                <a:latin typeface="Consolas" panose="020B0609020204030204" pitchFamily="49" charset="0"/>
                <a:ea typeface="思源黑体 CN Bold" panose="020B0800000000000000" pitchFamily="34" charset="-122"/>
                <a:cs typeface="Courier New" panose="02070309020205020404" pitchFamily="49" charset="0"/>
              </a:rPr>
              <a:t>222</a:t>
            </a:r>
            <a:endParaRPr lang="en-US" altLang="zh-CN" sz="1400" dirty="0">
              <a:latin typeface="Consolas" panose="020B0609020204030204" pitchFamily="49" charset="0"/>
              <a:ea typeface="思源黑体 CN Bold" panose="020B0800000000000000" pitchFamily="34" charset="-122"/>
            </a:endParaRPr>
          </a:p>
        </p:txBody>
      </p:sp>
      <p:grpSp>
        <p:nvGrpSpPr>
          <p:cNvPr id="12" name="组合 11"/>
          <p:cNvGrpSpPr/>
          <p:nvPr/>
        </p:nvGrpSpPr>
        <p:grpSpPr bwMode="auto">
          <a:xfrm>
            <a:off x="1364041" y="5451749"/>
            <a:ext cx="3597611" cy="1224778"/>
            <a:chOff x="-224913" y="3985334"/>
            <a:chExt cx="3044411" cy="1400643"/>
          </a:xfrm>
        </p:grpSpPr>
        <p:sp>
          <p:nvSpPr>
            <p:cNvPr id="15" name="矩形 14"/>
            <p:cNvSpPr/>
            <p:nvPr/>
          </p:nvSpPr>
          <p:spPr bwMode="auto">
            <a:xfrm>
              <a:off x="418670" y="3985334"/>
              <a:ext cx="2400828" cy="1400643"/>
            </a:xfrm>
            <a:prstGeom prst="rect">
              <a:avLst/>
            </a:prstGeom>
            <a:solidFill>
              <a:srgbClr val="92D050">
                <a:alpha val="10000"/>
              </a:srgbClr>
            </a:solidFill>
            <a:ln w="38100">
              <a:solidFill>
                <a:srgbClr val="92D050"/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solidFill>
                  <a:srgbClr val="92D050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16" name="TextBox 2"/>
            <p:cNvSpPr txBox="1">
              <a:spLocks noChangeArrowheads="1"/>
            </p:cNvSpPr>
            <p:nvPr/>
          </p:nvSpPr>
          <p:spPr bwMode="auto">
            <a:xfrm>
              <a:off x="-224913" y="4246050"/>
              <a:ext cx="2442792" cy="4406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92D050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方法区</a:t>
              </a:r>
            </a:p>
          </p:txBody>
        </p:sp>
      </p:grpSp>
      <p:sp>
        <p:nvSpPr>
          <p:cNvPr id="17" name="TextBox 3"/>
          <p:cNvSpPr txBox="1"/>
          <p:nvPr/>
        </p:nvSpPr>
        <p:spPr>
          <a:xfrm>
            <a:off x="3605499" y="5525408"/>
            <a:ext cx="1049116" cy="1015663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Test.class</a:t>
            </a: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main</a:t>
            </a: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change</a:t>
            </a:r>
          </a:p>
        </p:txBody>
      </p:sp>
      <p:sp>
        <p:nvSpPr>
          <p:cNvPr id="23" name="TextBox 3"/>
          <p:cNvSpPr txBox="1"/>
          <p:nvPr/>
        </p:nvSpPr>
        <p:spPr>
          <a:xfrm>
            <a:off x="273314" y="1751288"/>
            <a:ext cx="5127356" cy="3663632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class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Test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lang="zh-CN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main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String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[] args) 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[]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=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new int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[]{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, 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, 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30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};</a:t>
            </a:r>
            <a:b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change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]); </a:t>
            </a: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// </a:t>
            </a:r>
            <a:r>
              <a:rPr lang="en-US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222</a:t>
            </a:r>
            <a:b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lang="zh-CN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change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[] arrs){</a:t>
            </a:r>
            <a:endParaRPr lang="en-US" altLang="zh-CN" sz="12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方法内部</a:t>
            </a:r>
            <a:r>
              <a:rPr lang="en-US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：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+arrs[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]); </a:t>
            </a: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// </a:t>
            </a:r>
            <a:r>
              <a:rPr lang="en-US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20</a:t>
            </a:r>
            <a:r>
              <a:rPr lang="en-US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</a:t>
            </a:r>
            <a:b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arrs[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 = 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</a:t>
            </a:r>
            <a:r>
              <a:rPr lang="en-US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22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   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System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Consolas" panose="020B0609020204030204" pitchFamily="49" charset="0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方法内部</a:t>
            </a:r>
            <a:r>
              <a:rPr lang="en-US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2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：</a:t>
            </a:r>
            <a:r>
              <a:rPr lang="zh-CN" altLang="zh-CN" sz="1200" dirty="0">
                <a:solidFill>
                  <a:srgbClr val="067D17"/>
                </a:solidFill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+arrs[</a:t>
            </a:r>
            <a:r>
              <a:rPr lang="zh-CN" altLang="zh-CN" sz="1200" dirty="0">
                <a:solidFill>
                  <a:srgbClr val="1750EB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]); </a:t>
            </a: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// </a:t>
            </a:r>
            <a:r>
              <a:rPr lang="en-US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222</a:t>
            </a:r>
            <a:b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i="1" dirty="0">
                <a:solidFill>
                  <a:srgbClr val="8C8C8C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endParaRPr lang="zh-CN" altLang="zh-CN" sz="2800" dirty="0">
              <a:latin typeface="Consolas" panose="020B0609020204030204" pitchFamily="49" charset="0"/>
            </a:endParaRPr>
          </a:p>
        </p:txBody>
      </p:sp>
      <p:grpSp>
        <p:nvGrpSpPr>
          <p:cNvPr id="24" name="组合 23"/>
          <p:cNvGrpSpPr/>
          <p:nvPr/>
        </p:nvGrpSpPr>
        <p:grpSpPr bwMode="auto">
          <a:xfrm>
            <a:off x="5669254" y="1553159"/>
            <a:ext cx="3135787" cy="4800601"/>
            <a:chOff x="4441895" y="1347668"/>
            <a:chExt cx="1771200" cy="3600177"/>
          </a:xfrm>
        </p:grpSpPr>
        <p:sp>
          <p:nvSpPr>
            <p:cNvPr id="25" name="矩形 24"/>
            <p:cNvSpPr/>
            <p:nvPr/>
          </p:nvSpPr>
          <p:spPr bwMode="auto">
            <a:xfrm>
              <a:off x="4472076" y="1350843"/>
              <a:ext cx="1728310" cy="3597002"/>
            </a:xfrm>
            <a:prstGeom prst="rect">
              <a:avLst/>
            </a:prstGeom>
            <a:solidFill>
              <a:srgbClr val="FD0000">
                <a:alpha val="10000"/>
              </a:srgbClr>
            </a:solidFill>
            <a:ln w="38100">
              <a:noFill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2400"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sp>
          <p:nvSpPr>
            <p:cNvPr id="26" name="TextBox 2"/>
            <p:cNvSpPr txBox="1">
              <a:spLocks noChangeArrowheads="1"/>
            </p:cNvSpPr>
            <p:nvPr/>
          </p:nvSpPr>
          <p:spPr bwMode="auto">
            <a:xfrm>
              <a:off x="4766854" y="4486973"/>
              <a:ext cx="935038" cy="4410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zh-CN" altLang="en-US" sz="2400" b="1" dirty="0">
                  <a:solidFill>
                    <a:schemeClr val="accent2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栈内存</a:t>
              </a:r>
              <a:endParaRPr lang="en-US" altLang="zh-CN" sz="2400" b="1" dirty="0">
                <a:solidFill>
                  <a:schemeClr val="accent2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4448249" y="1347668"/>
              <a:ext cx="11119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6184502" y="1350843"/>
              <a:ext cx="11120" cy="3597002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4441895" y="4944670"/>
              <a:ext cx="1771200" cy="0"/>
            </a:xfrm>
            <a:prstGeom prst="line">
              <a:avLst/>
            </a:prstGeom>
            <a:ln w="381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3"/>
          <p:cNvSpPr txBox="1"/>
          <p:nvPr/>
        </p:nvSpPr>
        <p:spPr>
          <a:xfrm>
            <a:off x="6105665" y="4486393"/>
            <a:ext cx="2344652" cy="1200329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2" name="TextBox 3"/>
          <p:cNvSpPr txBox="1"/>
          <p:nvPr/>
        </p:nvSpPr>
        <p:spPr>
          <a:xfrm>
            <a:off x="6096499" y="2566347"/>
            <a:ext cx="2353818" cy="1384995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>
                <a:lumMod val="85000"/>
                <a:lumOff val="15000"/>
              </a:schemeClr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kern="1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10146651" y="2507205"/>
            <a:ext cx="490532" cy="690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0000FF"/>
                </a:solidFill>
                <a:latin typeface="Consolas" panose="020B0609020204030204" pitchFamily="49" charset="0"/>
                <a:ea typeface="思源黑体 CN Bold" panose="020B0800000000000000" pitchFamily="34" charset="-122"/>
                <a:cs typeface="Courier New" panose="02070309020205020404" pitchFamily="49" charset="0"/>
              </a:rPr>
              <a:t>20</a:t>
            </a:r>
            <a:endParaRPr lang="en-US" altLang="zh-CN" sz="1400" dirty="0">
              <a:latin typeface="Consolas" panose="020B0609020204030204" pitchFamily="49" charset="0"/>
              <a:ea typeface="思源黑体 CN Bold" panose="020B0800000000000000" pitchFamily="3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9659778" y="2507205"/>
            <a:ext cx="490532" cy="690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0000FF"/>
                </a:solidFill>
                <a:latin typeface="Consolas" panose="020B0609020204030204" pitchFamily="49" charset="0"/>
                <a:ea typeface="思源黑体 CN Bold" panose="020B0800000000000000" pitchFamily="34" charset="-122"/>
                <a:cs typeface="Courier New" panose="02070309020205020404" pitchFamily="49" charset="0"/>
              </a:rPr>
              <a:t>10</a:t>
            </a:r>
            <a:endParaRPr lang="en-US" altLang="zh-CN" sz="1400" dirty="0">
              <a:latin typeface="Consolas" panose="020B0609020204030204" pitchFamily="49" charset="0"/>
              <a:ea typeface="思源黑体 CN Bold" panose="020B0800000000000000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10640842" y="2507205"/>
            <a:ext cx="490532" cy="69037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400" dirty="0">
                <a:solidFill>
                  <a:srgbClr val="0000FF"/>
                </a:solidFill>
                <a:latin typeface="Consolas" panose="020B0609020204030204" pitchFamily="49" charset="0"/>
                <a:ea typeface="思源黑体 CN Bold" panose="020B0800000000000000" pitchFamily="34" charset="-122"/>
                <a:cs typeface="Courier New" panose="02070309020205020404" pitchFamily="49" charset="0"/>
              </a:rPr>
              <a:t>30</a:t>
            </a:r>
            <a:endParaRPr lang="en-US" altLang="zh-CN" sz="1400" dirty="0">
              <a:latin typeface="Consolas" panose="020B0609020204030204" pitchFamily="49" charset="0"/>
              <a:ea typeface="思源黑体 CN Bold" panose="020B0800000000000000" pitchFamily="3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027439" y="4112828"/>
            <a:ext cx="141576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...main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5999707" y="2225676"/>
            <a:ext cx="233413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...change(</a:t>
            </a:r>
            <a:r>
              <a:rPr lang="en-US" altLang="zh-CN" sz="1400" dirty="0">
                <a:solidFill>
                  <a:srgbClr val="0033B3"/>
                </a:solidFill>
                <a:latin typeface="Consolas" panose="020B0609020204030204" pitchFamily="49" charset="0"/>
              </a:rPr>
              <a:t>int[] </a:t>
            </a:r>
            <a:r>
              <a:rPr lang="en-US" altLang="zh-CN" sz="1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arrs</a:t>
            </a:r>
            <a:r>
              <a:rPr lang="en-US" altLang="zh-CN" sz="1400" kern="1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6119751" y="4497445"/>
            <a:ext cx="1052079" cy="278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 </a:t>
            </a:r>
            <a:endParaRPr lang="zh-CN" altLang="en-US" sz="1200" dirty="0"/>
          </a:p>
        </p:txBody>
      </p:sp>
      <p:sp>
        <p:nvSpPr>
          <p:cNvPr id="44" name="TextBox 3"/>
          <p:cNvSpPr txBox="1"/>
          <p:nvPr/>
        </p:nvSpPr>
        <p:spPr>
          <a:xfrm>
            <a:off x="6254479" y="4766757"/>
            <a:ext cx="1094195" cy="276999"/>
          </a:xfrm>
          <a:prstGeom prst="rect">
            <a:avLst/>
          </a:prstGeom>
          <a:solidFill>
            <a:srgbClr val="FFFFCC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b="1" dirty="0">
              <a:solidFill>
                <a:srgbClr val="7030A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9561967" y="2225676"/>
            <a:ext cx="115392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r>
              <a:rPr lang="en-US" altLang="zh-CN" sz="1200" b="1" dirty="0">
                <a:solidFill>
                  <a:srgbClr val="7030A0"/>
                </a:solidFill>
                <a:latin typeface="Consolas" panose="020B0609020204030204" pitchFamily="49" charset="0"/>
                <a:ea typeface="思源黑体 CN Bold" panose="020B0800000000000000" pitchFamily="34" charset="-122"/>
              </a:rPr>
              <a:t>[I@4c873330</a:t>
            </a:r>
            <a:endParaRPr lang="zh-CN" altLang="en-US" sz="1200" b="1" dirty="0">
              <a:solidFill>
                <a:srgbClr val="7030A0"/>
              </a:solidFill>
              <a:latin typeface="Consolas" panose="020B0609020204030204" pitchFamily="49" charset="0"/>
              <a:ea typeface="思源黑体 CN Bold" panose="020B0800000000000000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9783445" y="3197860"/>
            <a:ext cx="15113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 b="1">
                <a:solidFill>
                  <a:schemeClr val="tx1">
                    <a:lumMod val="95000"/>
                    <a:lumOff val="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0       1       2</a:t>
            </a:r>
            <a:endParaRPr lang="zh-CN" altLang="en-US" sz="1400" b="1" dirty="0">
              <a:solidFill>
                <a:schemeClr val="tx1">
                  <a:lumMod val="95000"/>
                  <a:lumOff val="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172574" y="5083823"/>
            <a:ext cx="18836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200" i="1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change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b="1" dirty="0">
                <a:solidFill>
                  <a:srgbClr val="7030A0"/>
                </a:solidFill>
                <a:latin typeface="Consolas" panose="020B0609020204030204" pitchFamily="49" charset="0"/>
                <a:ea typeface="思源黑体 CN Bold" panose="020B0800000000000000" pitchFamily="34" charset="-122"/>
              </a:rPr>
              <a:t>[I@4c873330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endParaRPr lang="zh-CN" altLang="en-US" sz="1200" dirty="0"/>
          </a:p>
        </p:txBody>
      </p:sp>
      <p:sp>
        <p:nvSpPr>
          <p:cNvPr id="48" name="文本框 47"/>
          <p:cNvSpPr txBox="1"/>
          <p:nvPr/>
        </p:nvSpPr>
        <p:spPr>
          <a:xfrm>
            <a:off x="6194979" y="5338097"/>
            <a:ext cx="132826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i="1" dirty="0" err="1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sout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]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);</a:t>
            </a:r>
            <a:endParaRPr lang="zh-CN" altLang="en-US" sz="1200" dirty="0"/>
          </a:p>
        </p:txBody>
      </p:sp>
      <p:sp>
        <p:nvSpPr>
          <p:cNvPr id="49" name="文本框 48"/>
          <p:cNvSpPr txBox="1"/>
          <p:nvPr/>
        </p:nvSpPr>
        <p:spPr>
          <a:xfrm>
            <a:off x="6073998" y="2535632"/>
            <a:ext cx="1052079" cy="278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 </a:t>
            </a:r>
            <a:endParaRPr lang="zh-CN" altLang="en-US" sz="1200" dirty="0"/>
          </a:p>
        </p:txBody>
      </p:sp>
      <p:sp>
        <p:nvSpPr>
          <p:cNvPr id="50" name="TextBox 3"/>
          <p:cNvSpPr txBox="1"/>
          <p:nvPr/>
        </p:nvSpPr>
        <p:spPr>
          <a:xfrm>
            <a:off x="6161450" y="2806130"/>
            <a:ext cx="1094195" cy="276999"/>
          </a:xfrm>
          <a:prstGeom prst="rect">
            <a:avLst/>
          </a:prstGeom>
          <a:solidFill>
            <a:srgbClr val="FFFFCC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>
              <a:tabLst>
                <a:tab pos="775335" algn="l"/>
                <a:tab pos="1550670" algn="l"/>
                <a:tab pos="2326005" algn="l"/>
                <a:tab pos="3101975" algn="l"/>
                <a:tab pos="3877310" algn="l"/>
                <a:tab pos="4652645" algn="l"/>
                <a:tab pos="5428615" algn="l"/>
                <a:tab pos="6203950" algn="l"/>
                <a:tab pos="6979285" algn="l"/>
                <a:tab pos="7755255" algn="l"/>
                <a:tab pos="8530590" algn="l"/>
                <a:tab pos="9305925" algn="l"/>
                <a:tab pos="10081260" algn="l"/>
                <a:tab pos="10857230" algn="l"/>
                <a:tab pos="11632565" algn="l"/>
                <a:tab pos="12407900" algn="l"/>
              </a:tabLst>
              <a:defRPr/>
            </a:pPr>
            <a:endParaRPr lang="en-US" altLang="zh-CN" sz="1200" b="1" dirty="0">
              <a:solidFill>
                <a:srgbClr val="7030A0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6046497" y="3376838"/>
            <a:ext cx="18836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] =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222;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 </a:t>
            </a:r>
            <a:endParaRPr lang="zh-CN" altLang="en-US" sz="1200" dirty="0"/>
          </a:p>
        </p:txBody>
      </p:sp>
      <p:sp>
        <p:nvSpPr>
          <p:cNvPr id="52" name="文本框 51"/>
          <p:cNvSpPr txBox="1"/>
          <p:nvPr/>
        </p:nvSpPr>
        <p:spPr>
          <a:xfrm>
            <a:off x="6073027" y="3584705"/>
            <a:ext cx="18836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sout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(... + </a:t>
            </a:r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])</a:t>
            </a:r>
            <a:endParaRPr lang="zh-CN" altLang="en-US" sz="1200" dirty="0"/>
          </a:p>
        </p:txBody>
      </p:sp>
      <p:cxnSp>
        <p:nvCxnSpPr>
          <p:cNvPr id="6" name="直接箭头连接符 5"/>
          <p:cNvCxnSpPr/>
          <p:nvPr/>
        </p:nvCxnSpPr>
        <p:spPr>
          <a:xfrm flipV="1">
            <a:off x="6642863" y="2502676"/>
            <a:ext cx="2990385" cy="214336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7443200" y="2479370"/>
            <a:ext cx="358167" cy="2660952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>
            <a:endCxn id="49" idx="3"/>
          </p:cNvCxnSpPr>
          <p:nvPr/>
        </p:nvCxnSpPr>
        <p:spPr>
          <a:xfrm flipH="1">
            <a:off x="7126077" y="2480230"/>
            <a:ext cx="618692" cy="1944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6129460" y="2808183"/>
            <a:ext cx="1250668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b="1" dirty="0">
                <a:solidFill>
                  <a:srgbClr val="7030A0"/>
                </a:solidFill>
                <a:latin typeface="Consolas" panose="020B0609020204030204" pitchFamily="49" charset="0"/>
                <a:ea typeface="思源黑体 CN Bold" panose="020B0800000000000000" pitchFamily="34" charset="-122"/>
              </a:rPr>
              <a:t>[I@4c873330</a:t>
            </a:r>
            <a:endParaRPr lang="zh-CN" altLang="en-US" sz="1200" dirty="0"/>
          </a:p>
        </p:txBody>
      </p:sp>
      <p:cxnSp>
        <p:nvCxnSpPr>
          <p:cNvPr id="57" name="直接箭头连接符 56"/>
          <p:cNvCxnSpPr/>
          <p:nvPr/>
        </p:nvCxnSpPr>
        <p:spPr>
          <a:xfrm flipV="1">
            <a:off x="6523528" y="2470598"/>
            <a:ext cx="3071180" cy="22968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6057747" y="3113102"/>
            <a:ext cx="188360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sout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(... + </a:t>
            </a:r>
            <a:r>
              <a:rPr lang="en-US" altLang="zh-CN" sz="1200" dirty="0" err="1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arrs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[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1</a:t>
            </a:r>
            <a:r>
              <a:rPr lang="en-US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])</a:t>
            </a:r>
            <a:endParaRPr lang="zh-CN" altLang="en-US" sz="1200" dirty="0"/>
          </a:p>
        </p:txBody>
      </p:sp>
      <p:sp>
        <p:nvSpPr>
          <p:cNvPr id="53" name="文本框 52"/>
          <p:cNvSpPr txBox="1"/>
          <p:nvPr/>
        </p:nvSpPr>
        <p:spPr>
          <a:xfrm>
            <a:off x="369197" y="1190642"/>
            <a:ext cx="5609469" cy="468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引用类型的参数传递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4.07407E-6 L -0.27357 0.3699 " pathEditMode="relative" rAng="0" ptsTypes="AA">
                                      <p:cBhvr>
                                        <p:cTn id="52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685" y="184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500"/>
                            </p:stCondLst>
                            <p:childTnLst>
                              <p:par>
                                <p:cTn id="8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2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3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1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5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6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9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8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1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2" dur="500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5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6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9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0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4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5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2" presetClass="exit" presetSubtype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8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2" presetClass="exit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3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6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7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0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1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8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17" grpId="0" animBg="1"/>
      <p:bldP spid="30" grpId="0" animBg="1"/>
      <p:bldP spid="30" grpId="1" animBg="1"/>
      <p:bldP spid="32" grpId="0" animBg="1"/>
      <p:bldP spid="32" grpId="1" animBg="1"/>
      <p:bldP spid="37" grpId="0" animBg="1"/>
      <p:bldP spid="37" grpId="1" animBg="1"/>
      <p:bldP spid="38" grpId="0" animBg="1"/>
      <p:bldP spid="39" grpId="0" animBg="1"/>
      <p:bldP spid="40" grpId="0"/>
      <p:bldP spid="40" grpId="1"/>
      <p:bldP spid="41" grpId="0"/>
      <p:bldP spid="41" grpId="1"/>
      <p:bldP spid="43" grpId="0"/>
      <p:bldP spid="43" grpId="1"/>
      <p:bldP spid="44" grpId="0" animBg="1"/>
      <p:bldP spid="44" grpId="1" animBg="1"/>
      <p:bldP spid="45" grpId="0"/>
      <p:bldP spid="45" grpId="1"/>
      <p:bldP spid="45" grpId="2"/>
      <p:bldP spid="46" grpId="0"/>
      <p:bldP spid="47" grpId="0"/>
      <p:bldP spid="47" grpId="1"/>
      <p:bldP spid="48" grpId="0"/>
      <p:bldP spid="48" grpId="1"/>
      <p:bldP spid="49" grpId="0"/>
      <p:bldP spid="49" grpId="1"/>
      <p:bldP spid="50" grpId="0" animBg="1"/>
      <p:bldP spid="50" grpId="1" animBg="1"/>
      <p:bldP spid="51" grpId="0"/>
      <p:bldP spid="51" grpId="1"/>
      <p:bldP spid="52" grpId="0"/>
      <p:bldP spid="52" grpId="1"/>
      <p:bldP spid="54" grpId="0"/>
      <p:bldP spid="54" grpId="1"/>
      <p:bldP spid="54" grpId="2"/>
      <p:bldP spid="58" grpId="0"/>
      <p:bldP spid="58" grpId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503106" y="2152791"/>
            <a:ext cx="5522637" cy="1682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1</a:t>
            </a:r>
            <a:r>
              <a:rPr kumimoji="1" lang="zh-CN" altLang="en-US" sz="1600" dirty="0">
                <a:latin typeface="Consolas" panose="020B0609020204030204" pitchFamily="49" charset="0"/>
              </a:rPr>
              <a:t>、基本类型和引用类型的参数在传递的时候有什么不同？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都是值传递。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基本类型的参数传输存储的数据值。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引用类型的参数传输存储的地址值。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70783" y="580444"/>
            <a:ext cx="6215034" cy="5738989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方法的定义和调用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方法练习题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865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打印数组内容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从数组中查询元素的索引返回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比较两个数组内容是否相等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打印整型数组内容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2140271" y="1720134"/>
            <a:ext cx="9214230" cy="517191"/>
          </a:xfrm>
        </p:spPr>
        <p:txBody>
          <a:bodyPr/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需求：</a:t>
            </a:r>
            <a:endParaRPr lang="en-US" altLang="zh-CN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设计一个方法</a:t>
            </a:r>
            <a:r>
              <a:rPr lang="zh-CN" altLang="en-US" dirty="0">
                <a:latin typeface="Consolas" panose="020B0609020204030204" pitchFamily="49" charset="0"/>
              </a:rPr>
              <a:t>用于输出任意整型数组的内容，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要求</a:t>
            </a:r>
            <a:r>
              <a:rPr lang="zh-CN" altLang="en-US" dirty="0">
                <a:latin typeface="Consolas" panose="020B0609020204030204" pitchFamily="49" charset="0"/>
              </a:rPr>
              <a:t>输出成如下格式：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Consolas" panose="020B0609020204030204" pitchFamily="49" charset="0"/>
              </a:rPr>
              <a:t>      “该数组内容为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：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[11, 22, 33, 44, 55]</a:t>
            </a:r>
            <a:r>
              <a:rPr lang="zh-CN" altLang="en-US" dirty="0">
                <a:latin typeface="Consolas" panose="020B0609020204030204" pitchFamily="49" charset="0"/>
              </a:rPr>
              <a:t>”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7" name="文本占位符 3"/>
          <p:cNvSpPr txBox="1"/>
          <p:nvPr/>
        </p:nvSpPr>
        <p:spPr>
          <a:xfrm>
            <a:off x="2140271" y="3119851"/>
            <a:ext cx="9996550" cy="2721989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分析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：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Consolas" panose="020B0609020204030204" pitchFamily="49" charset="0"/>
              </a:rPr>
              <a:t>1</a:t>
            </a:r>
            <a:r>
              <a:rPr lang="zh-CN" altLang="en-US" dirty="0">
                <a:latin typeface="Consolas" panose="020B0609020204030204" pitchFamily="49" charset="0"/>
              </a:rPr>
              <a:t>、定义一个方法，要求该方法能够接收数组，并输出数组内容。</a:t>
            </a:r>
            <a:r>
              <a:rPr lang="en-US" altLang="zh-CN" dirty="0">
                <a:latin typeface="Consolas" panose="020B0609020204030204" pitchFamily="49" charset="0"/>
              </a:rPr>
              <a:t>---&gt;</a:t>
            </a:r>
            <a:r>
              <a:rPr lang="zh-CN" altLang="en-US" dirty="0">
                <a:latin typeface="Consolas" panose="020B0609020204030204" pitchFamily="49" charset="0"/>
              </a:rPr>
              <a:t>需要参数吗？需要返回值类型声明吗？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2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、定义一个静态初始化的数组，调用该方法，并传入该数组。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96098" y="635080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方法的定义和调用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方法练习题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865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打印数组内容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从数组中查询元素的索引返回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比较两个数组内容是否相等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形状 4"/>
          <p:cNvSpPr/>
          <p:nvPr/>
        </p:nvSpPr>
        <p:spPr>
          <a:xfrm>
            <a:off x="951787" y="1969862"/>
            <a:ext cx="2499942" cy="725981"/>
          </a:xfrm>
          <a:custGeom>
            <a:avLst/>
            <a:gdLst>
              <a:gd name="connsiteX0" fmla="*/ 0 w 2704111"/>
              <a:gd name="connsiteY0" fmla="*/ 0 h 967216"/>
              <a:gd name="connsiteX1" fmla="*/ 2142444 w 2704111"/>
              <a:gd name="connsiteY1" fmla="*/ 0 h 967216"/>
              <a:gd name="connsiteX2" fmla="*/ 2704111 w 2704111"/>
              <a:gd name="connsiteY2" fmla="*/ 494759 h 967216"/>
              <a:gd name="connsiteX3" fmla="*/ 2142444 w 2704111"/>
              <a:gd name="connsiteY3" fmla="*/ 967216 h 967216"/>
              <a:gd name="connsiteX4" fmla="*/ 0 w 2704111"/>
              <a:gd name="connsiteY4" fmla="*/ 967216 h 967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04111" h="967216">
                <a:moveTo>
                  <a:pt x="0" y="0"/>
                </a:moveTo>
                <a:lnTo>
                  <a:pt x="2142444" y="0"/>
                </a:lnTo>
                <a:lnTo>
                  <a:pt x="2704111" y="494759"/>
                </a:lnTo>
                <a:lnTo>
                  <a:pt x="2142444" y="967216"/>
                </a:lnTo>
                <a:lnTo>
                  <a:pt x="0" y="967216"/>
                </a:lnTo>
                <a:close/>
              </a:path>
            </a:pathLst>
          </a:custGeom>
          <a:solidFill>
            <a:srgbClr val="AD2A26"/>
          </a:solidFill>
          <a:ln w="3810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4" name="任意多边形 3"/>
          <p:cNvSpPr/>
          <p:nvPr/>
        </p:nvSpPr>
        <p:spPr bwMode="auto">
          <a:xfrm>
            <a:off x="3014126" y="1969862"/>
            <a:ext cx="2519985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4C5252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b="1" noProof="1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35"/>
          <p:cNvSpPr txBox="1">
            <a:spLocks noChangeArrowheads="1"/>
          </p:cNvSpPr>
          <p:nvPr/>
        </p:nvSpPr>
        <p:spPr bwMode="auto">
          <a:xfrm>
            <a:off x="3191064" y="2170594"/>
            <a:ext cx="2131778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怎么调用方法</a:t>
            </a:r>
          </a:p>
        </p:txBody>
      </p:sp>
      <p:sp>
        <p:nvSpPr>
          <p:cNvPr id="16" name="文本框 43"/>
          <p:cNvSpPr txBox="1">
            <a:spLocks noChangeArrowheads="1"/>
          </p:cNvSpPr>
          <p:nvPr/>
        </p:nvSpPr>
        <p:spPr bwMode="auto">
          <a:xfrm>
            <a:off x="939400" y="2170275"/>
            <a:ext cx="2391925" cy="32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怎么定义方法</a:t>
            </a:r>
          </a:p>
        </p:txBody>
      </p:sp>
      <p:sp>
        <p:nvSpPr>
          <p:cNvPr id="18" name="任意多边形 10"/>
          <p:cNvSpPr/>
          <p:nvPr/>
        </p:nvSpPr>
        <p:spPr bwMode="auto">
          <a:xfrm>
            <a:off x="7212163" y="1976785"/>
            <a:ext cx="2517900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4C5252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800" b="1" noProof="1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0" name="任意多边形 13"/>
          <p:cNvSpPr/>
          <p:nvPr/>
        </p:nvSpPr>
        <p:spPr bwMode="auto">
          <a:xfrm>
            <a:off x="5129781" y="1968911"/>
            <a:ext cx="2517900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AD2A26"/>
          </a:solidFill>
          <a:ln w="38100" cap="flat">
            <a:noFill/>
            <a:prstDash val="solid"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noProof="1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1" name="文本框 49"/>
          <p:cNvSpPr txBox="1">
            <a:spLocks noChangeArrowheads="1"/>
          </p:cNvSpPr>
          <p:nvPr/>
        </p:nvSpPr>
        <p:spPr bwMode="auto">
          <a:xfrm>
            <a:off x="4825734" y="2170275"/>
            <a:ext cx="3174996" cy="32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方法的内存图</a:t>
            </a:r>
          </a:p>
        </p:txBody>
      </p:sp>
      <p:sp>
        <p:nvSpPr>
          <p:cNvPr id="22" name="任意多边形 10"/>
          <p:cNvSpPr/>
          <p:nvPr/>
        </p:nvSpPr>
        <p:spPr bwMode="auto">
          <a:xfrm>
            <a:off x="9294545" y="1976785"/>
            <a:ext cx="2517900" cy="725981"/>
          </a:xfrm>
          <a:custGeom>
            <a:avLst/>
            <a:gdLst>
              <a:gd name="connsiteX0" fmla="*/ 0 w 2636520"/>
              <a:gd name="connsiteY0" fmla="*/ 0 h 1447800"/>
              <a:gd name="connsiteX1" fmla="*/ 2103122 w 2636520"/>
              <a:gd name="connsiteY1" fmla="*/ 0 h 1447800"/>
              <a:gd name="connsiteX2" fmla="*/ 2636520 w 2636520"/>
              <a:gd name="connsiteY2" fmla="*/ 723900 h 1447800"/>
              <a:gd name="connsiteX3" fmla="*/ 2103122 w 2636520"/>
              <a:gd name="connsiteY3" fmla="*/ 1447800 h 1447800"/>
              <a:gd name="connsiteX4" fmla="*/ 0 w 2636520"/>
              <a:gd name="connsiteY4" fmla="*/ 1447800 h 1447800"/>
              <a:gd name="connsiteX5" fmla="*/ 0 w 2636520"/>
              <a:gd name="connsiteY5" fmla="*/ 1442632 h 1447800"/>
              <a:gd name="connsiteX6" fmla="*/ 529590 w 2636520"/>
              <a:gd name="connsiteY6" fmla="*/ 723900 h 1447800"/>
              <a:gd name="connsiteX7" fmla="*/ 0 w 2636520"/>
              <a:gd name="connsiteY7" fmla="*/ 5168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36520" h="1447800">
                <a:moveTo>
                  <a:pt x="0" y="0"/>
                </a:moveTo>
                <a:lnTo>
                  <a:pt x="2103122" y="0"/>
                </a:lnTo>
                <a:lnTo>
                  <a:pt x="2636520" y="723900"/>
                </a:lnTo>
                <a:lnTo>
                  <a:pt x="2103122" y="1447800"/>
                </a:lnTo>
                <a:lnTo>
                  <a:pt x="0" y="1447800"/>
                </a:lnTo>
                <a:lnTo>
                  <a:pt x="0" y="1442632"/>
                </a:lnTo>
                <a:lnTo>
                  <a:pt x="529590" y="723900"/>
                </a:lnTo>
                <a:lnTo>
                  <a:pt x="0" y="5168"/>
                </a:lnTo>
                <a:close/>
              </a:path>
            </a:pathLst>
          </a:custGeom>
          <a:solidFill>
            <a:srgbClr val="AD2A26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800" b="1" noProof="1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文本框 46"/>
          <p:cNvSpPr txBox="1">
            <a:spLocks noChangeArrowheads="1"/>
          </p:cNvSpPr>
          <p:nvPr/>
        </p:nvSpPr>
        <p:spPr bwMode="auto">
          <a:xfrm>
            <a:off x="7513949" y="2159081"/>
            <a:ext cx="2130013" cy="3368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2000" b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400" dirty="0"/>
              <a:t>方法的参数传递机制</a:t>
            </a:r>
          </a:p>
        </p:txBody>
      </p:sp>
      <p:sp>
        <p:nvSpPr>
          <p:cNvPr id="28" name="文本框 35"/>
          <p:cNvSpPr txBox="1">
            <a:spLocks noChangeArrowheads="1"/>
          </p:cNvSpPr>
          <p:nvPr/>
        </p:nvSpPr>
        <p:spPr bwMode="auto">
          <a:xfrm>
            <a:off x="9629386" y="2189708"/>
            <a:ext cx="2131778" cy="2975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2000" b="1" baseline="-3000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方法其他常见形式、技术</a:t>
            </a:r>
          </a:p>
        </p:txBody>
      </p:sp>
      <p:cxnSp>
        <p:nvCxnSpPr>
          <p:cNvPr id="29" name="直接连接符 8"/>
          <p:cNvCxnSpPr/>
          <p:nvPr/>
        </p:nvCxnSpPr>
        <p:spPr>
          <a:xfrm>
            <a:off x="989657" y="4492949"/>
            <a:ext cx="10804514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13"/>
          <p:cNvSpPr txBox="1"/>
          <p:nvPr/>
        </p:nvSpPr>
        <p:spPr>
          <a:xfrm>
            <a:off x="9818793" y="2896574"/>
            <a:ext cx="1942371" cy="1258093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如方法在开发中常见的开发形式：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方法重载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rgbClr val="FF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方法递归</a:t>
            </a:r>
          </a:p>
        </p:txBody>
      </p:sp>
      <p:sp>
        <p:nvSpPr>
          <p:cNvPr id="35" name="文本框 13"/>
          <p:cNvSpPr txBox="1"/>
          <p:nvPr/>
        </p:nvSpPr>
        <p:spPr>
          <a:xfrm>
            <a:off x="7246131" y="2903179"/>
            <a:ext cx="2517899" cy="999561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>
            <a:defPPr>
              <a:defRPr lang="zh-CN"/>
            </a:defPPr>
            <a:lvl1pPr>
              <a:lnSpc>
                <a:spcPct val="120000"/>
              </a:lnSpc>
              <a:spcBef>
                <a:spcPct val="0"/>
              </a:spcBef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zh-CN" altLang="en-US" dirty="0">
                <a:sym typeface="微软雅黑" panose="020B0503020204020204" pitchFamily="34" charset="-122"/>
              </a:rPr>
              <a:t>方法的参数传递原理是什么样的，需要注意什么问题</a:t>
            </a:r>
          </a:p>
        </p:txBody>
      </p:sp>
      <p:sp>
        <p:nvSpPr>
          <p:cNvPr id="39" name="文本框 13"/>
          <p:cNvSpPr txBox="1"/>
          <p:nvPr/>
        </p:nvSpPr>
        <p:spPr>
          <a:xfrm>
            <a:off x="951787" y="2938211"/>
            <a:ext cx="1942368" cy="1553559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方法有很多不同形式的写法，同学们需要掌握在不同的业务场景下写出合适的方法形式</a:t>
            </a:r>
          </a:p>
        </p:txBody>
      </p:sp>
      <p:sp>
        <p:nvSpPr>
          <p:cNvPr id="40" name="文本框 13"/>
          <p:cNvSpPr txBox="1"/>
          <p:nvPr/>
        </p:nvSpPr>
        <p:spPr>
          <a:xfrm>
            <a:off x="2922680" y="2938211"/>
            <a:ext cx="2102163" cy="974725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方法定义出来是拿来调用的，只有调用才能让方法跑起来</a:t>
            </a:r>
          </a:p>
        </p:txBody>
      </p:sp>
      <p:sp>
        <p:nvSpPr>
          <p:cNvPr id="19" name="文本占位符 3"/>
          <p:cNvSpPr txBox="1"/>
          <p:nvPr/>
        </p:nvSpPr>
        <p:spPr>
          <a:xfrm>
            <a:off x="787079" y="1072893"/>
            <a:ext cx="3730213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关于方法同学们需要学会什么</a:t>
            </a:r>
          </a:p>
        </p:txBody>
      </p:sp>
      <p:sp>
        <p:nvSpPr>
          <p:cNvPr id="24" name="文本框 13"/>
          <p:cNvSpPr txBox="1"/>
          <p:nvPr/>
        </p:nvSpPr>
        <p:spPr>
          <a:xfrm>
            <a:off x="5053368" y="2916997"/>
            <a:ext cx="2102163" cy="667162"/>
          </a:xfrm>
          <a:prstGeom prst="rect">
            <a:avLst/>
          </a:prstGeom>
          <a:noFill/>
        </p:spPr>
        <p:txBody>
          <a:bodyPr wrap="square" lIns="91435" tIns="45716" rIns="91435" bIns="45716" rtlCol="0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anose="020B0503020204020204" pitchFamily="34" charset="-122"/>
              </a:rPr>
              <a:t>方法在内存中具体是怎么去工作的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/>
      <p:bldP spid="16" grpId="0"/>
      <p:bldP spid="18" grpId="0" animBg="1"/>
      <p:bldP spid="20" grpId="0" animBg="1"/>
      <p:bldP spid="21" grpId="0"/>
      <p:bldP spid="22" grpId="0" animBg="1"/>
      <p:bldP spid="23" grpId="0"/>
      <p:bldP spid="28" grpId="0"/>
      <p:bldP spid="34" grpId="0"/>
      <p:bldP spid="35" grpId="0"/>
      <p:bldP spid="39" grpId="0"/>
      <p:bldP spid="40" grpId="0"/>
      <p:bldP spid="2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从数组中查询指定元素的索引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2195450" y="1600821"/>
            <a:ext cx="9214230" cy="1110848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需求：</a:t>
            </a:r>
            <a:endParaRPr lang="en-US" altLang="zh-CN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设计一个方法可以接收整型数组，和要查询的元素值；最终要返回元素在该数组中的索引，</a:t>
            </a:r>
            <a:r>
              <a:rPr lang="zh-CN" altLang="en-US" dirty="0">
                <a:latin typeface="Consolas" panose="020B0609020204030204" pitchFamily="49" charset="0"/>
              </a:rPr>
              <a:t>如果数组中不存在该元素则返回 </a:t>
            </a:r>
            <a:r>
              <a:rPr lang="en-US" altLang="zh-CN" dirty="0">
                <a:latin typeface="Consolas" panose="020B0609020204030204" pitchFamily="49" charset="0"/>
              </a:rPr>
              <a:t>-1</a:t>
            </a:r>
            <a:r>
              <a:rPr lang="zh-CN" altLang="en-US" dirty="0">
                <a:latin typeface="Consolas" panose="020B0609020204030204" pitchFamily="49" charset="0"/>
              </a:rPr>
              <a:t>。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7" name="文本占位符 3"/>
          <p:cNvSpPr txBox="1"/>
          <p:nvPr/>
        </p:nvSpPr>
        <p:spPr>
          <a:xfrm>
            <a:off x="2195449" y="4054268"/>
            <a:ext cx="9581391" cy="2142009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latin typeface="Consolas" panose="020B0609020204030204" pitchFamily="49" charset="0"/>
              </a:rPr>
              <a:t>分析：</a:t>
            </a:r>
            <a:endParaRPr lang="en-US" altLang="zh-CN" b="1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Consolas" panose="020B0609020204030204" pitchFamily="49" charset="0"/>
              </a:rPr>
              <a:t>1</a:t>
            </a:r>
            <a:r>
              <a:rPr lang="zh-CN" altLang="en-US" dirty="0">
                <a:latin typeface="Consolas" panose="020B0609020204030204" pitchFamily="49" charset="0"/>
              </a:rPr>
              <a:t>、是否需要返回值类型？是否需要参数声明？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Consolas" panose="020B0609020204030204" pitchFamily="49" charset="0"/>
              </a:rPr>
              <a:t>2</a:t>
            </a:r>
            <a:r>
              <a:rPr lang="zh-CN" altLang="en-US" dirty="0">
                <a:latin typeface="Consolas" panose="020B0609020204030204" pitchFamily="49" charset="0"/>
              </a:rPr>
              <a:t>、定义数组，并指定要搜索的元素值，调用方法得到返回的结果输出即可。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313691" y="2945726"/>
            <a:ext cx="1966647" cy="966547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例如：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[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11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22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33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44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, 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55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]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输入元素：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44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。返回索引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3</a:t>
            </a:r>
            <a:b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</a:b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输入元素：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88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。返回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宋体" panose="02010600030101010101" pitchFamily="2" charset="-122"/>
                <a:ea typeface="JetBrains Mono"/>
              </a:rPr>
              <a:t>-</a:t>
            </a:r>
            <a:r>
              <a:rPr kumimoji="0" lang="zh-CN" altLang="zh-CN" sz="10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宋体" panose="02010600030101010101" pitchFamily="2" charset="-122"/>
                <a:ea typeface="JetBrains Mono"/>
              </a:rPr>
              <a:t>1</a:t>
            </a: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780223" y="597615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方法的定义和调用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方法练习题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sz="1865" b="1" dirty="0">
              <a:solidFill>
                <a:schemeClr val="tx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打印数组内容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从数组中查询元素的索引返回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比较两个数组内容是否一样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比较</a:t>
            </a:r>
            <a:r>
              <a:rPr lang="en-US" altLang="zh-CN" dirty="0"/>
              <a:t>2</a:t>
            </a:r>
            <a:r>
              <a:rPr lang="zh-CN" altLang="en-US" dirty="0"/>
              <a:t>个数组是否一样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1"/>
          </p:nvPr>
        </p:nvSpPr>
        <p:spPr>
          <a:xfrm>
            <a:off x="2195450" y="1600821"/>
            <a:ext cx="9214230" cy="1110848"/>
          </a:xfrm>
        </p:spPr>
        <p:txBody>
          <a:bodyPr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需求：</a:t>
            </a:r>
            <a:endParaRPr lang="en-US" altLang="zh-CN" sz="1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Consolas" panose="020B0609020204030204" pitchFamily="49" charset="0"/>
              </a:rPr>
              <a:t>如果两个数组，元素个数，元素顺序和内容是一样的我们就认为这</a:t>
            </a:r>
            <a:r>
              <a:rPr lang="en-US" altLang="zh-CN" dirty="0">
                <a:latin typeface="Consolas" panose="020B0609020204030204" pitchFamily="49" charset="0"/>
              </a:rPr>
              <a:t>2</a:t>
            </a:r>
            <a:r>
              <a:rPr lang="zh-CN" altLang="en-US" dirty="0">
                <a:latin typeface="Consolas" panose="020B0609020204030204" pitchFamily="49" charset="0"/>
              </a:rPr>
              <a:t>个数组是一模一样的。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>
                <a:latin typeface="Consolas" panose="020B0609020204030204" pitchFamily="49" charset="0"/>
              </a:rPr>
              <a:t>请使用方法完成：能够判断任意两个整型数组是否一样，并返回</a:t>
            </a:r>
            <a:r>
              <a:rPr lang="en-US" altLang="zh-CN" dirty="0">
                <a:latin typeface="Consolas" panose="020B0609020204030204" pitchFamily="49" charset="0"/>
              </a:rPr>
              <a:t>true</a:t>
            </a:r>
            <a:r>
              <a:rPr lang="zh-CN" altLang="en-US" dirty="0">
                <a:latin typeface="Consolas" panose="020B0609020204030204" pitchFamily="49" charset="0"/>
              </a:rPr>
              <a:t>或者</a:t>
            </a:r>
            <a:r>
              <a:rPr lang="en-US" altLang="zh-CN" dirty="0">
                <a:latin typeface="Consolas" panose="020B0609020204030204" pitchFamily="49" charset="0"/>
              </a:rPr>
              <a:t>false</a:t>
            </a:r>
            <a:r>
              <a:rPr lang="zh-CN" altLang="en-US" dirty="0">
                <a:latin typeface="Consolas" panose="020B0609020204030204" pitchFamily="49" charset="0"/>
              </a:rPr>
              <a:t>。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27" name="文本占位符 3"/>
          <p:cNvSpPr txBox="1"/>
          <p:nvPr/>
        </p:nvSpPr>
        <p:spPr>
          <a:xfrm>
            <a:off x="2195450" y="4258376"/>
            <a:ext cx="9581391" cy="2142009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800" b="1" dirty="0">
                <a:latin typeface="Consolas" panose="020B0609020204030204" pitchFamily="49" charset="0"/>
              </a:rPr>
              <a:t>分析：</a:t>
            </a:r>
            <a:endParaRPr lang="en-US" altLang="zh-CN" b="1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Consolas" panose="020B0609020204030204" pitchFamily="49" charset="0"/>
              </a:rPr>
              <a:t>1</a:t>
            </a:r>
            <a:r>
              <a:rPr lang="zh-CN" altLang="en-US" dirty="0">
                <a:latin typeface="Consolas" panose="020B0609020204030204" pitchFamily="49" charset="0"/>
              </a:rPr>
              <a:t>、定义方法：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zh-CN" altLang="en-US" dirty="0">
                <a:latin typeface="Consolas" panose="020B0609020204030204" pitchFamily="49" charset="0"/>
              </a:rPr>
              <a:t>是否需要返回值类型？是否需要声明参数？</a:t>
            </a:r>
            <a:endParaRPr lang="en-US" altLang="zh-CN" dirty="0">
              <a:latin typeface="Consolas" panose="020B0609020204030204" pitchFamily="49" charset="0"/>
            </a:endParaRPr>
          </a:p>
          <a:p>
            <a:pPr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dirty="0">
                <a:latin typeface="Consolas" panose="020B0609020204030204" pitchFamily="49" charset="0"/>
              </a:rPr>
              <a:t>2</a:t>
            </a:r>
            <a:r>
              <a:rPr lang="zh-CN" altLang="en-US" dirty="0">
                <a:latin typeface="Consolas" panose="020B0609020204030204" pitchFamily="49" charset="0"/>
              </a:rPr>
              <a:t>、在方法内部完成判断的逻辑，并返回布尔结果。</a:t>
            </a:r>
            <a:endParaRPr lang="en-US" altLang="zh-CN" dirty="0">
              <a:latin typeface="Consolas" panose="020B0609020204030204" pitchFamily="49" charset="0"/>
            </a:endParaRP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313690" y="2599624"/>
            <a:ext cx="3262516" cy="114755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例如：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如下</a:t>
            </a: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2</a:t>
            </a:r>
            <a:r>
              <a:rPr kumimoji="0" lang="zh-CN" altLang="en-US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个数组是一样的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arrs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{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30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arrs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{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30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};</a:t>
            </a:r>
            <a:endParaRPr kumimoji="0" lang="zh-CN" altLang="zh-CN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996543" y="310242"/>
            <a:ext cx="6128066" cy="574765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方法重载的形式、作用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方法重载的识别技巧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86155" y="1045334"/>
            <a:ext cx="8771021" cy="517190"/>
          </a:xfrm>
        </p:spPr>
        <p:txBody>
          <a:bodyPr/>
          <a:lstStyle/>
          <a:p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方法重载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(overload)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52128" y="1562524"/>
            <a:ext cx="887084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同一个类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中，出现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多个方法名称相同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，但是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形参列表是不同的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，那么这些方法就是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重载方法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</a:p>
        </p:txBody>
      </p:sp>
      <p:sp>
        <p:nvSpPr>
          <p:cNvPr id="16" name="标题 3"/>
          <p:cNvSpPr txBox="1"/>
          <p:nvPr/>
        </p:nvSpPr>
        <p:spPr>
          <a:xfrm>
            <a:off x="486155" y="20836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lang="zh-CN" altLang="en-US" sz="2400" b="1" i="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5pPr>
            <a:lvl6pPr marL="6096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6pPr>
            <a:lvl7pPr marL="12192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7pPr>
            <a:lvl8pPr marL="18288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8pPr>
            <a:lvl9pPr marL="2438400" algn="l" rtl="0" fontAlgn="base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9pPr>
          </a:lstStyle>
          <a:p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案例导学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550138" y="2559177"/>
            <a:ext cx="3665349" cy="2458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开发武器系统，功能需求如下：</a:t>
            </a:r>
          </a:p>
          <a:p>
            <a:pPr marL="800100" lvl="1" indent="-342900">
              <a:lnSpc>
                <a:spcPct val="250000"/>
              </a:lnSpc>
              <a:buFont typeface="+mj-ea"/>
              <a:buAutoNum type="circleNumDbPlain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可以默认发一枚武器。</a:t>
            </a:r>
          </a:p>
          <a:p>
            <a:pPr marL="800100" lvl="1" indent="-342900">
              <a:lnSpc>
                <a:spcPct val="250000"/>
              </a:lnSpc>
              <a:buFont typeface="+mj-ea"/>
              <a:buAutoNum type="circleNumDbPlain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可以指定地区发射一枚武器。</a:t>
            </a:r>
          </a:p>
          <a:p>
            <a:pPr marL="800100" lvl="1" indent="-342900">
              <a:lnSpc>
                <a:spcPct val="250000"/>
              </a:lnSpc>
              <a:buFont typeface="+mj-ea"/>
              <a:buAutoNum type="circleNumDbPlain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可以指定地区发射多枚武器。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4279470" y="2574270"/>
            <a:ext cx="4915713" cy="3936142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class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Test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/**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1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）默认发一枚武器。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*/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fire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(){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Arial Unicode MS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rgbClr val="080808"/>
                </a:solidFill>
                <a:latin typeface="Arial Unicode MS"/>
                <a:ea typeface="JetBrains Mono"/>
              </a:rPr>
              <a:t>            System</a:t>
            </a:r>
            <a:r>
              <a:rPr lang="zh-CN" altLang="zh-CN" sz="1200" dirty="0">
                <a:solidFill>
                  <a:srgbClr val="080808"/>
                </a:solidFill>
                <a:latin typeface="Arial Unicode MS"/>
                <a:ea typeface="JetBrains Mono"/>
              </a:rPr>
              <a:t>.</a:t>
            </a:r>
            <a:r>
              <a:rPr lang="zh-CN" altLang="zh-CN" sz="1200" i="1" dirty="0">
                <a:solidFill>
                  <a:srgbClr val="871094"/>
                </a:solidFill>
                <a:latin typeface="Arial Unicode MS"/>
                <a:ea typeface="JetBrains Mono"/>
              </a:rPr>
              <a:t>out</a:t>
            </a:r>
            <a:r>
              <a:rPr lang="zh-CN" altLang="zh-CN" sz="1200" dirty="0">
                <a:solidFill>
                  <a:srgbClr val="080808"/>
                </a:solidFill>
                <a:latin typeface="Arial Unicode MS"/>
                <a:ea typeface="JetBrains Mono"/>
              </a:rPr>
              <a:t>.println(</a:t>
            </a:r>
            <a:r>
              <a:rPr lang="zh-CN" altLang="zh-CN" sz="1200" dirty="0">
                <a:solidFill>
                  <a:srgbClr val="067D17"/>
                </a:solidFill>
                <a:latin typeface="Arial Unicode MS"/>
                <a:ea typeface="JetBrains Mono"/>
              </a:rPr>
              <a:t>“</a:t>
            </a:r>
            <a:r>
              <a:rPr lang="zh-CN" altLang="en-US" sz="1200" dirty="0">
                <a:solidFill>
                  <a:srgbClr val="067D17"/>
                </a:solidFill>
                <a:latin typeface="Arial Unicode MS"/>
                <a:ea typeface="JetBrains Mono"/>
              </a:rPr>
              <a:t>默认</a:t>
            </a:r>
            <a:r>
              <a:rPr lang="zh-CN" altLang="zh-CN" sz="1200" dirty="0">
                <a:solidFill>
                  <a:srgbClr val="067D1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发射一枚武器</a:t>
            </a:r>
            <a:r>
              <a:rPr lang="zh-CN" altLang="en-US" sz="1200" dirty="0">
                <a:solidFill>
                  <a:srgbClr val="067D1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给米国</a:t>
            </a:r>
            <a:r>
              <a:rPr lang="zh-CN" altLang="zh-CN" sz="1200" dirty="0">
                <a:solidFill>
                  <a:srgbClr val="067D17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！</a:t>
            </a:r>
            <a:r>
              <a:rPr lang="zh-CN" altLang="zh-CN" sz="1200" dirty="0">
                <a:solidFill>
                  <a:srgbClr val="067D17"/>
                </a:solidFill>
                <a:latin typeface="Arial Unicode MS"/>
                <a:ea typeface="JetBrains Mono"/>
              </a:rPr>
              <a:t>"</a:t>
            </a:r>
            <a:r>
              <a:rPr lang="zh-CN" altLang="zh-CN" sz="1200" dirty="0">
                <a:solidFill>
                  <a:srgbClr val="080808"/>
                </a:solidFill>
                <a:latin typeface="Arial Unicode MS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/**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2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）可以指定地区发射一枚武器。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*/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fire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String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location){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给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+location+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发射一枚武器！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/**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3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）可以指定地区发射多枚武器。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*/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Arial Unicode MS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Arial Unicode MS"/>
                <a:ea typeface="JetBrains Mono"/>
              </a:rPr>
              <a:t>fire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String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location 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Arial Unicode MS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nums){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Arial Unicode MS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给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+location+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发射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+nums+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枚武器！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750371" y="2600819"/>
            <a:ext cx="2268565" cy="1019959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fire();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fire(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米国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b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</a:b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fire(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岛国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Arial Unicode MS"/>
                <a:ea typeface="JetBrains Mono"/>
              </a:rPr>
              <a:t>"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, 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Arial Unicode MS"/>
                <a:ea typeface="JetBrains Mono"/>
              </a:rPr>
              <a:t>1000</a:t>
            </a:r>
            <a:r>
              <a:rPr kumimoji="0" lang="zh-CN" altLang="zh-CN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Arial Unicode MS"/>
                <a:ea typeface="JetBrains Mono"/>
              </a:rPr>
              <a:t>);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TextBox 11"/>
          <p:cNvSpPr txBox="1">
            <a:spLocks noChangeArrowheads="1"/>
          </p:cNvSpPr>
          <p:nvPr/>
        </p:nvSpPr>
        <p:spPr bwMode="auto">
          <a:xfrm>
            <a:off x="9687978" y="4094277"/>
            <a:ext cx="2393350" cy="11568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47F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调用方法的时候</a:t>
            </a:r>
            <a:r>
              <a:rPr lang="en-US" altLang="zh-CN" sz="1600" b="1" dirty="0">
                <a:solidFill>
                  <a:srgbClr val="047F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rgbClr val="047F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通过参数的不同</a:t>
            </a:r>
            <a:r>
              <a:rPr lang="zh-CN" altLang="en-US" sz="1600" b="1" dirty="0">
                <a:solidFill>
                  <a:srgbClr val="047FF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来区分</a:t>
            </a:r>
            <a:r>
              <a:rPr lang="zh-CN" altLang="en-US" sz="1600" b="1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调用的是哪个方法</a:t>
            </a:r>
          </a:p>
        </p:txBody>
      </p:sp>
      <p:cxnSp>
        <p:nvCxnSpPr>
          <p:cNvPr id="26" name="直接箭头连接符 25"/>
          <p:cNvCxnSpPr/>
          <p:nvPr/>
        </p:nvCxnSpPr>
        <p:spPr>
          <a:xfrm>
            <a:off x="5873858" y="2742877"/>
            <a:ext cx="1" cy="51951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/>
          <p:cNvCxnSpPr/>
          <p:nvPr/>
        </p:nvCxnSpPr>
        <p:spPr>
          <a:xfrm flipH="1">
            <a:off x="5726624" y="4270477"/>
            <a:ext cx="2997038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873858" y="2742877"/>
            <a:ext cx="3934047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8723662" y="3194837"/>
            <a:ext cx="1084243" cy="108645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8415899" y="3498028"/>
            <a:ext cx="1413278" cy="1858906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 flipH="1">
            <a:off x="5726624" y="5356934"/>
            <a:ext cx="2689275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8" grpId="0"/>
      <p:bldP spid="21" grpId="0" animBg="1"/>
      <p:bldP spid="24" grpId="0" animBg="1"/>
      <p:bldP spid="2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48639" y="1239704"/>
            <a:ext cx="11020154" cy="13042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方法重载的作用</a:t>
            </a:r>
            <a:endParaRPr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可读性好，方法名称相同提示是同一类型的功能，通过形参不同实现功能差异化的选择，这是一种专业的代码设计。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633735" y="1668909"/>
            <a:ext cx="6989993" cy="1760091"/>
          </a:xfrm>
        </p:spPr>
        <p:txBody>
          <a:bodyPr/>
          <a:lstStyle/>
          <a:p>
            <a:r>
              <a:rPr kumimoji="1" lang="zh-CN" altLang="en-US" sz="1600" dirty="0">
                <a:latin typeface="Consolas" panose="020B0609020204030204" pitchFamily="49" charset="0"/>
              </a:rPr>
              <a:t>方法重载是什么样的？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>
              <a:buFont typeface="Wingdings" panose="05000000000000000000" pitchFamily="2" charset="2"/>
              <a:buChar char="l"/>
            </a:pPr>
            <a:r>
              <a: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同一个类中，多个方法的名称相同，形参列表不同。</a:t>
            </a:r>
            <a:endParaRPr kumimoji="1"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kumimoji="1" lang="en-US" altLang="zh-CN" sz="1400" dirty="0">
              <a:latin typeface="Consolas" panose="020B0609020204030204" pitchFamily="49" charset="0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33736" y="3429000"/>
            <a:ext cx="7416195" cy="14979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2. </a:t>
            </a:r>
            <a:r>
              <a:rPr kumimoji="1" lang="zh-CN" altLang="en-US" sz="1600" dirty="0">
                <a:latin typeface="Consolas" panose="020B0609020204030204" pitchFamily="49" charset="0"/>
              </a:rPr>
              <a:t>使用方法重载的好处 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 eaLnBrk="0" fontAlgn="base" hangingPunct="0">
              <a:lnSpc>
                <a:spcPct val="2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4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对于相似功能的业务场景：可读性好，方法名称相同提示是同一类型的功能，通过形参不同实现功能差异化的选择，这是一种专业的代码设计。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991009" y="585197"/>
            <a:ext cx="6144395" cy="540802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方法重载的形式、作用</a:t>
            </a:r>
            <a:endParaRPr kumimoji="1" lang="en-US" altLang="zh-CN" sz="1600" b="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方法重载的识别技巧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文本占位符 3"/>
          <p:cNvSpPr txBox="1"/>
          <p:nvPr/>
        </p:nvSpPr>
        <p:spPr>
          <a:xfrm>
            <a:off x="564969" y="94609"/>
            <a:ext cx="8856617" cy="4047214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200000"/>
              </a:lnSpc>
            </a:pPr>
            <a:r>
              <a:rPr kumimoji="1" lang="zh-CN" altLang="en-US" dirty="0">
                <a:latin typeface="Consolas" panose="020B0609020204030204" pitchFamily="49" charset="0"/>
              </a:rPr>
              <a:t>方法重载的识别技巧</a:t>
            </a:r>
            <a:endParaRPr kumimoji="1" lang="en-US" altLang="zh-CN" dirty="0">
              <a:latin typeface="Consolas" panose="020B0609020204030204" pitchFamily="49" charset="0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b="0" dirty="0"/>
              <a:t>只要是</a:t>
            </a:r>
            <a:r>
              <a:rPr kumimoji="1" lang="zh-CN" altLang="en-US" sz="1600" b="0" dirty="0">
                <a:solidFill>
                  <a:srgbClr val="C00000"/>
                </a:solidFill>
              </a:rPr>
              <a:t>同一个类中，方法名称相同、形参列表不同</a:t>
            </a:r>
            <a:r>
              <a:rPr kumimoji="1" lang="zh-CN" altLang="en-US" sz="1600" b="0" dirty="0"/>
              <a:t>，那么他们就是重载的方法，其他都不管！（如：修饰符，返回值类型都无所谓）</a:t>
            </a:r>
            <a:endParaRPr kumimoji="1" lang="en-US" altLang="zh-CN" sz="1600" b="0" dirty="0"/>
          </a:p>
        </p:txBody>
      </p:sp>
      <p:sp>
        <p:nvSpPr>
          <p:cNvPr id="8" name="文本框 7"/>
          <p:cNvSpPr txBox="1"/>
          <p:nvPr/>
        </p:nvSpPr>
        <p:spPr>
          <a:xfrm>
            <a:off x="564969" y="3169281"/>
            <a:ext cx="7133952" cy="519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形参列表不同指的是：形参的</a:t>
            </a: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个数、类型、顺序</a:t>
            </a:r>
            <a:r>
              <a:rPr kumimoji="1" lang="zh-CN" altLang="en-US" sz="1600" b="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不同，不关心形参的名称。</a:t>
            </a:r>
            <a:endParaRPr kumimoji="1" lang="en-US" altLang="zh-CN" sz="1600" b="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633595" y="1668780"/>
            <a:ext cx="7078345" cy="1760220"/>
          </a:xfrm>
        </p:spPr>
        <p:txBody>
          <a:bodyPr/>
          <a:lstStyle/>
          <a:p>
            <a:r>
              <a:rPr kumimoji="1" lang="zh-CN" altLang="en-US" sz="1600" dirty="0">
                <a:latin typeface="Consolas" panose="020B0609020204030204" pitchFamily="49" charset="0"/>
              </a:rPr>
              <a:t>方法重载的关键要求是什么样的？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>
              <a:buFont typeface="Wingdings" panose="05000000000000000000" pitchFamily="2" charset="2"/>
              <a:buChar char="l"/>
            </a:pPr>
            <a:r>
              <a:rPr kumimoji="1"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同一个类中，多个方法的名称相同，形参列表不同，其他无所谓。</a:t>
            </a:r>
            <a:endParaRPr kumimoji="1" lang="en-US" altLang="zh-CN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lvl="1"/>
            <a:endParaRPr kumimoji="1" lang="en-US" altLang="zh-CN" dirty="0">
              <a:latin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33736" y="3429000"/>
            <a:ext cx="7416195" cy="8456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en-US" altLang="zh-CN" sz="1600" dirty="0">
                <a:latin typeface="Consolas" panose="020B0609020204030204" pitchFamily="49" charset="0"/>
              </a:rPr>
              <a:t>2.</a:t>
            </a:r>
            <a:r>
              <a:rPr kumimoji="1" lang="zh-CN" altLang="en-US" sz="1600" dirty="0">
                <a:latin typeface="Consolas" panose="020B0609020204030204" pitchFamily="49" charset="0"/>
              </a:rPr>
              <a:t>形参列表不同指的是什么？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895350" lvl="1" indent="-28575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l"/>
            </a:pPr>
            <a:r>
              <a:rPr kumimoji="1" lang="zh-CN" altLang="en-US" sz="1600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形参的个数、类型、顺序不同。不关心形参的名称。</a:t>
            </a:r>
            <a:endParaRPr kumimoji="1" lang="en-US" altLang="zh-CN" sz="1600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4951673" y="353774"/>
            <a:ext cx="6213758" cy="578086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方法完整的定义形式、调用</a:t>
            </a:r>
            <a:endParaRPr kumimoji="1" lang="en-US" altLang="zh-CN" sz="1600" b="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kumimoji="1" lang="zh-CN" altLang="en-US" sz="16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方法的其他定义形式、调用</a:t>
            </a:r>
            <a:endParaRPr kumimoji="1" lang="en-US" altLang="zh-CN" sz="1600" b="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5092097" y="361082"/>
            <a:ext cx="4810330" cy="540802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方法定义、调用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方法使用的常见问题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方法调用的内存图</a:t>
            </a:r>
            <a:endParaRPr kumimoji="1" lang="en-US" altLang="zh-CN" b="1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方法的参数传递机制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方法的参数传递案例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方法重载</a:t>
            </a:r>
            <a:endParaRPr kumimoji="1" lang="en-US" altLang="zh-CN" b="1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补充知识：单独使用</a:t>
            </a:r>
            <a:r>
              <a:rPr kumimoji="1" lang="en-US" altLang="zh-CN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kumimoji="1" lang="zh-CN" altLang="en-US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</a:t>
            </a:r>
            <a:endParaRPr kumimoji="1" lang="en-US" altLang="zh-CN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文本框 53"/>
          <p:cNvSpPr txBox="1"/>
          <p:nvPr/>
        </p:nvSpPr>
        <p:spPr>
          <a:xfrm>
            <a:off x="846595" y="1057302"/>
            <a:ext cx="10181384" cy="10734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lang="zh-CN" altLang="en-US" b="1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关键字单独使用</a:t>
            </a:r>
            <a:endParaRPr lang="en-US" altLang="zh-CN" dirty="0"/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return;    </a:t>
            </a:r>
            <a:r>
              <a:rPr lang="en-US" altLang="zh-CN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---&gt;    </a:t>
            </a:r>
            <a:r>
              <a:rPr lang="zh-CN" altLang="en-US" sz="16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可以立即跳出并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结束当前方法的执行。</a:t>
            </a:r>
            <a:endParaRPr lang="zh-CN" altLang="en-US" sz="16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955729" y="2213219"/>
            <a:ext cx="5140271" cy="4494628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class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Test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main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String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[] args) {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en-US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开始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chu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endParaRPr kumimoji="0" lang="en-US" altLang="zh-CN" sz="1200" b="0" i="0" u="none" strike="noStrike" cap="none" normalizeH="0" baseline="0" dirty="0">
              <a:ln>
                <a:noFill/>
              </a:ln>
              <a:solidFill>
                <a:srgbClr val="080808"/>
              </a:solidFill>
              <a:effectLst/>
              <a:latin typeface="Consolas" panose="020B0609020204030204" pitchFamily="49" charset="0"/>
              <a:ea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lang="zh-CN" altLang="en-US" sz="1200" dirty="0">
                <a:solidFill>
                  <a:srgbClr val="067D17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结束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public static void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  <a:ea typeface="JetBrains Mono"/>
              </a:rPr>
              <a:t>chu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a 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b){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if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(b ==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){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err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您的数据有误！！不执行！！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return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;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// 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直接结束当前方法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chu</a:t>
            </a:r>
            <a:b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a / b;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   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System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</a:t>
            </a:r>
            <a:r>
              <a:rPr kumimoji="0" lang="zh-CN" altLang="zh-CN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  <a:ea typeface="JetBrains Mono"/>
              </a:rPr>
              <a:t>out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.println(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除法结果是：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  <a:ea typeface="JetBrains Mono"/>
              </a:rPr>
              <a:t>"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+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c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    }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}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3"/>
          <p:cNvSpPr>
            <a:spLocks noGrp="1"/>
          </p:cNvSpPr>
          <p:nvPr>
            <p:ph type="body" sz="quarter" idx="10"/>
          </p:nvPr>
        </p:nvSpPr>
        <p:spPr>
          <a:xfrm>
            <a:off x="4521238" y="2171535"/>
            <a:ext cx="6989993" cy="1760091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kumimoji="1" lang="zh-CN" altLang="en-US" sz="1600" dirty="0">
                <a:latin typeface="Consolas" panose="020B0609020204030204" pitchFamily="49" charset="0"/>
              </a:rPr>
              <a:t>如果要直接结束当前方法的执行，怎么解决？</a:t>
            </a:r>
            <a:endParaRPr kumimoji="1" lang="en-US" altLang="zh-CN" sz="1600" dirty="0">
              <a:latin typeface="Consolas" panose="020B0609020204030204" pitchFamily="49" charset="0"/>
            </a:endParaRPr>
          </a:p>
          <a:p>
            <a:pPr marL="781050" lvl="1" indent="-1714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return;</a:t>
            </a:r>
            <a:r>
              <a: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跳出并立即结束所在方法的执行。</a:t>
            </a:r>
            <a:endParaRPr kumimoji="1"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break; </a:t>
            </a:r>
            <a:r>
              <a: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跳出并结束当前所在循环的执行。</a:t>
            </a:r>
            <a:endParaRPr kumimoji="1"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895350" lvl="1" indent="-285750">
              <a:lnSpc>
                <a:spcPct val="250000"/>
              </a:lnSpc>
              <a:buFont typeface="Wingdings" panose="05000000000000000000" pitchFamily="2" charset="2"/>
              <a:buChar char="l"/>
            </a:pPr>
            <a:r>
              <a:rPr kumimoji="1" lang="en-US" altLang="zh-CN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continue; </a:t>
            </a:r>
            <a:r>
              <a:rPr kumimoji="1" lang="zh-CN" altLang="en-US" sz="1400" dirty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结束当前所在循环的当次执行，进入下一次执行。</a:t>
            </a:r>
            <a:endParaRPr kumimoji="1" lang="en-US" altLang="zh-CN" sz="14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78106" y="1102524"/>
            <a:ext cx="238394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方法定义的完整格式</a:t>
            </a:r>
          </a:p>
        </p:txBody>
      </p:sp>
      <p:sp>
        <p:nvSpPr>
          <p:cNvPr id="11" name="TextBox 3"/>
          <p:cNvSpPr txBox="1"/>
          <p:nvPr/>
        </p:nvSpPr>
        <p:spPr>
          <a:xfrm>
            <a:off x="814070" y="1806575"/>
            <a:ext cx="3319145" cy="156845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修饰符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方法名(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   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方法体</a:t>
            </a:r>
            <a:r>
              <a:rPr lang="zh-CN" altLang="en-US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</a:t>
            </a:r>
            <a:r>
              <a:rPr lang="zh-CN" altLang="en-US" sz="12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需要执行的功能代码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)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</a:t>
            </a:r>
            <a:r>
              <a:rPr lang="en-US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    </a:t>
            </a:r>
            <a:r>
              <a:rPr lang="zh-CN" altLang="zh-CN" sz="1200" dirty="0">
                <a:solidFill>
                  <a:srgbClr val="0033B3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 </a:t>
            </a: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返回值;</a:t>
            </a:r>
            <a:b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</a:br>
            <a:r>
              <a:rPr lang="zh-CN" altLang="zh-CN" sz="1200" dirty="0">
                <a:solidFill>
                  <a:srgbClr val="080808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</a:t>
            </a:r>
            <a:endParaRPr lang="zh-CN" altLang="zh-CN" sz="2800" dirty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9" name="文本占位符 3"/>
          <p:cNvSpPr txBox="1"/>
          <p:nvPr/>
        </p:nvSpPr>
        <p:spPr>
          <a:xfrm>
            <a:off x="5543888" y="1096044"/>
            <a:ext cx="4573974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示例：使用方法对</a:t>
            </a:r>
            <a:r>
              <a:rPr kumimoji="1" lang="en-US" altLang="zh-CN" dirty="0">
                <a:latin typeface="Consolas" panose="020B0609020204030204" pitchFamily="49" charset="0"/>
              </a:rPr>
              <a:t>2</a:t>
            </a:r>
            <a:r>
              <a:rPr kumimoji="1" lang="zh-CN" altLang="en-US" dirty="0">
                <a:latin typeface="Consolas" panose="020B0609020204030204" pitchFamily="49" charset="0"/>
              </a:rPr>
              <a:t>个整数求和并返回。</a:t>
            </a:r>
          </a:p>
        </p:txBody>
      </p:sp>
      <p:sp>
        <p:nvSpPr>
          <p:cNvPr id="39" name="文本占位符 3"/>
          <p:cNvSpPr txBox="1"/>
          <p:nvPr/>
        </p:nvSpPr>
        <p:spPr>
          <a:xfrm>
            <a:off x="793180" y="3737282"/>
            <a:ext cx="1820845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方法的调用格式</a:t>
            </a:r>
          </a:p>
        </p:txBody>
      </p:sp>
      <p:sp>
        <p:nvSpPr>
          <p:cNvPr id="41" name="文本框 40"/>
          <p:cNvSpPr txBox="1"/>
          <p:nvPr/>
        </p:nvSpPr>
        <p:spPr>
          <a:xfrm>
            <a:off x="869477" y="4868830"/>
            <a:ext cx="1283630" cy="427105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</a:t>
            </a:r>
            <a:r>
              <a:rPr lang="en-US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(…);</a:t>
            </a:r>
            <a:r>
              <a:rPr lang="zh-CN" altLang="zh-CN" sz="1600" b="1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 </a:t>
            </a:r>
            <a:endParaRPr lang="en-US" altLang="zh-CN" sz="1600" b="1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69477" y="5608612"/>
            <a:ext cx="2292578" cy="616644"/>
          </a:xfrm>
          <a:prstGeom prst="rect">
            <a:avLst/>
          </a:prstGeom>
          <a:solidFill>
            <a:srgbClr val="FFFFE4"/>
          </a:solidFill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  <a:ea typeface="JetBrains Mono"/>
              </a:rPr>
              <a:t>int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ea typeface="JetBrains Mono"/>
              </a:rPr>
              <a:t>sum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= add(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10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, 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  <a:ea typeface="JetBrains Mono"/>
              </a:rPr>
              <a:t>20</a:t>
            </a: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);</a:t>
            </a:r>
            <a:b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</a:br>
            <a:r>
              <a:rPr kumimoji="0" lang="zh-CN" altLang="zh-CN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  <a:ea typeface="JetBrains Mono"/>
              </a:rPr>
              <a:t>System.out.println(sum);</a:t>
            </a:r>
            <a:endParaRPr kumimoji="0" lang="zh-CN" altLang="zh-CN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793180" y="4254472"/>
            <a:ext cx="5112674" cy="427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方法必须调用才可以跑起来，调用格式：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9" name="TextBox 3"/>
          <p:cNvSpPr txBox="1"/>
          <p:nvPr/>
        </p:nvSpPr>
        <p:spPr>
          <a:xfrm>
            <a:off x="5543889" y="1806764"/>
            <a:ext cx="4136140" cy="144764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0033B3"/>
              </a:solidFill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static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  </a:t>
            </a:r>
            <a:r>
              <a:rPr lang="zh-CN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add</a:t>
            </a:r>
            <a:r>
              <a:rPr lang="en-US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 ,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b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= a + b;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return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endParaRPr lang="en-US" altLang="zh-CN" sz="12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5609460" y="2156896"/>
            <a:ext cx="1208868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5619289" y="1879461"/>
            <a:ext cx="1021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方法的修饰符</a:t>
            </a:r>
          </a:p>
        </p:txBody>
      </p:sp>
      <p:sp>
        <p:nvSpPr>
          <p:cNvPr id="34" name="矩形 33"/>
          <p:cNvSpPr/>
          <p:nvPr/>
        </p:nvSpPr>
        <p:spPr>
          <a:xfrm>
            <a:off x="6942314" y="2167100"/>
            <a:ext cx="565683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6750009" y="1879461"/>
            <a:ext cx="8819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</a:t>
            </a:r>
          </a:p>
        </p:txBody>
      </p:sp>
      <p:sp>
        <p:nvSpPr>
          <p:cNvPr id="37" name="矩形 36"/>
          <p:cNvSpPr/>
          <p:nvPr/>
        </p:nvSpPr>
        <p:spPr>
          <a:xfrm>
            <a:off x="7631982" y="2167100"/>
            <a:ext cx="325471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7537507" y="1863636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方法名称</a:t>
            </a:r>
          </a:p>
        </p:txBody>
      </p:sp>
      <p:sp>
        <p:nvSpPr>
          <p:cNvPr id="44" name="矩形 43"/>
          <p:cNvSpPr/>
          <p:nvPr/>
        </p:nvSpPr>
        <p:spPr>
          <a:xfrm>
            <a:off x="8109853" y="2167100"/>
            <a:ext cx="1172705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8263085" y="1879461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</a:t>
            </a:r>
          </a:p>
        </p:txBody>
      </p:sp>
      <p:cxnSp>
        <p:nvCxnSpPr>
          <p:cNvPr id="47" name="直接箭头连接符 46"/>
          <p:cNvCxnSpPr/>
          <p:nvPr/>
        </p:nvCxnSpPr>
        <p:spPr>
          <a:xfrm>
            <a:off x="5996917" y="2657623"/>
            <a:ext cx="14762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507997" y="2507338"/>
            <a:ext cx="11608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zh-CN" altLang="en-US" dirty="0"/>
              <a:t>方法的执行代码</a:t>
            </a:r>
          </a:p>
        </p:txBody>
      </p:sp>
      <p:cxnSp>
        <p:nvCxnSpPr>
          <p:cNvPr id="49" name="直接箭头连接符 48"/>
          <p:cNvCxnSpPr/>
          <p:nvPr/>
        </p:nvCxnSpPr>
        <p:spPr>
          <a:xfrm>
            <a:off x="5996917" y="2957257"/>
            <a:ext cx="14762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7546237" y="2830299"/>
            <a:ext cx="6030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zh-CN" altLang="en-US" dirty="0"/>
              <a:t>返回值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ldLvl="0" animBg="1"/>
      <p:bldP spid="9" grpId="0"/>
      <p:bldP spid="39" grpId="0"/>
      <p:bldP spid="41" grpId="0" animBg="1"/>
      <p:bldP spid="42" grpId="0" animBg="1"/>
      <p:bldP spid="31" grpId="0"/>
      <p:bldP spid="29" grpId="0" animBg="1"/>
      <p:bldP spid="30" grpId="0" animBg="1"/>
      <p:bldP spid="33" grpId="0"/>
      <p:bldP spid="34" grpId="0" animBg="1"/>
      <p:bldP spid="36" grpId="0"/>
      <p:bldP spid="37" grpId="0" animBg="1"/>
      <p:bldP spid="43" grpId="0"/>
      <p:bldP spid="44" grpId="0" animBg="1"/>
      <p:bldP spid="46" grpId="0"/>
      <p:bldP spid="48" grpId="0"/>
      <p:bldP spid="5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方法的调用流程 </a:t>
            </a:r>
            <a:r>
              <a:rPr kumimoji="1" lang="en-US" altLang="zh-CN" dirty="0">
                <a:latin typeface="Consolas" panose="020B0609020204030204" pitchFamily="49" charset="0"/>
              </a:rPr>
              <a:t>- Debug</a:t>
            </a:r>
            <a:endParaRPr kumimoji="1" lang="zh-CN" altLang="en-US" dirty="0">
              <a:latin typeface="Consolas" panose="020B0609020204030204" pitchFamily="49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880" y="1643830"/>
            <a:ext cx="4940620" cy="35703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0607" y="1720310"/>
            <a:ext cx="4884107" cy="31921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方法的调用流程 </a:t>
            </a:r>
            <a:r>
              <a:rPr kumimoji="1" lang="en-US" altLang="zh-CN" dirty="0">
                <a:latin typeface="Consolas" panose="020B0609020204030204" pitchFamily="49" charset="0"/>
              </a:rPr>
              <a:t>- Debug</a:t>
            </a:r>
            <a:endParaRPr kumimoji="1" lang="zh-CN" altLang="en-US" dirty="0">
              <a:latin typeface="Consolas" panose="020B0609020204030204" pitchFamily="49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272" y="1668322"/>
            <a:ext cx="5337552" cy="365574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100" y="1902362"/>
            <a:ext cx="4589436" cy="289983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占位符 3"/>
          <p:cNvSpPr txBox="1"/>
          <p:nvPr/>
        </p:nvSpPr>
        <p:spPr>
          <a:xfrm>
            <a:off x="710881" y="940081"/>
            <a:ext cx="2258966" cy="517190"/>
          </a:xfrm>
          <a:prstGeom prst="rect">
            <a:avLst/>
          </a:prstGeom>
        </p:spPr>
        <p:txBody>
          <a:bodyPr anchor="ctr" anchorCtr="0"/>
          <a:lstStyle>
            <a:lvl1pPr marL="0" indent="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lang="zh-CN" altLang="en-US" sz="1800" b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600" indent="-3810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40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5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6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200" indent="-3048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8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4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20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600" indent="-304800" algn="l" defTabSz="12192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>
                <a:latin typeface="Consolas" panose="020B0609020204030204" pitchFamily="49" charset="0"/>
              </a:rPr>
              <a:t>方法格式的注意点</a:t>
            </a:r>
          </a:p>
        </p:txBody>
      </p:sp>
      <p:sp>
        <p:nvSpPr>
          <p:cNvPr id="61" name="TextBox 3"/>
          <p:cNvSpPr txBox="1"/>
          <p:nvPr/>
        </p:nvSpPr>
        <p:spPr>
          <a:xfrm>
            <a:off x="3042516" y="2070569"/>
            <a:ext cx="4916541" cy="1447640"/>
          </a:xfrm>
          <a:prstGeom prst="rect">
            <a:avLst/>
          </a:prstGeom>
          <a:solidFill>
            <a:srgbClr val="FFFFE4"/>
          </a:solidFill>
          <a:ln w="12700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rgbClr val="0033B3"/>
              </a:solidFill>
              <a:latin typeface="Consolas" panose="020B0609020204030204" pitchFamily="49" charset="0"/>
              <a:ea typeface="JetBrains Mono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public static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en-US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   </a:t>
            </a:r>
            <a:r>
              <a:rPr lang="zh-CN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add</a:t>
            </a:r>
            <a:r>
              <a:rPr lang="en-US" altLang="zh-CN" sz="1200" dirty="0">
                <a:solidFill>
                  <a:srgbClr val="00627A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(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a ,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b</a:t>
            </a:r>
            <a:r>
              <a:rPr lang="en-US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){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int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 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= a + b;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    </a:t>
            </a:r>
            <a:r>
              <a:rPr lang="zh-CN" altLang="zh-CN" sz="1200" dirty="0">
                <a:solidFill>
                  <a:srgbClr val="0033B3"/>
                </a:solidFill>
                <a:latin typeface="Consolas" panose="020B0609020204030204" pitchFamily="49" charset="0"/>
                <a:ea typeface="JetBrains Mono"/>
              </a:rPr>
              <a:t>return </a:t>
            </a:r>
            <a:r>
              <a:rPr lang="zh-CN" altLang="zh-CN" sz="1200" dirty="0">
                <a:solidFill>
                  <a:srgbClr val="000000"/>
                </a:solidFill>
                <a:latin typeface="Consolas" panose="020B0609020204030204" pitchFamily="49" charset="0"/>
                <a:ea typeface="JetBrains Mono"/>
              </a:rPr>
              <a:t>c</a:t>
            </a: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;</a:t>
            </a:r>
            <a:b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</a:br>
            <a:r>
              <a:rPr lang="zh-CN" altLang="zh-CN" sz="1200" dirty="0">
                <a:solidFill>
                  <a:srgbClr val="080808"/>
                </a:solidFill>
                <a:latin typeface="Consolas" panose="020B0609020204030204" pitchFamily="49" charset="0"/>
                <a:ea typeface="JetBrains Mono"/>
              </a:rPr>
              <a:t>}</a:t>
            </a:r>
            <a:endParaRPr lang="en-US" altLang="zh-CN" sz="1200" dirty="0">
              <a:solidFill>
                <a:srgbClr val="080808"/>
              </a:solidFill>
              <a:latin typeface="Consolas" panose="020B0609020204030204" pitchFamily="49" charset="0"/>
              <a:ea typeface="JetBrains Mono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3108088" y="2420701"/>
            <a:ext cx="1208868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文本框 63"/>
          <p:cNvSpPr txBox="1"/>
          <p:nvPr/>
        </p:nvSpPr>
        <p:spPr>
          <a:xfrm>
            <a:off x="3145379" y="2107944"/>
            <a:ext cx="10214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方法的修饰符</a:t>
            </a:r>
          </a:p>
        </p:txBody>
      </p:sp>
      <p:sp>
        <p:nvSpPr>
          <p:cNvPr id="65" name="矩形 64"/>
          <p:cNvSpPr/>
          <p:nvPr/>
        </p:nvSpPr>
        <p:spPr>
          <a:xfrm>
            <a:off x="4440942" y="2430905"/>
            <a:ext cx="565683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文本框 66"/>
          <p:cNvSpPr txBox="1"/>
          <p:nvPr/>
        </p:nvSpPr>
        <p:spPr>
          <a:xfrm>
            <a:off x="4316956" y="2107944"/>
            <a:ext cx="8819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返回值类型</a:t>
            </a:r>
          </a:p>
        </p:txBody>
      </p:sp>
      <p:sp>
        <p:nvSpPr>
          <p:cNvPr id="68" name="矩形 67"/>
          <p:cNvSpPr/>
          <p:nvPr/>
        </p:nvSpPr>
        <p:spPr>
          <a:xfrm>
            <a:off x="5130610" y="2430905"/>
            <a:ext cx="325471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文本框 69"/>
          <p:cNvSpPr txBox="1"/>
          <p:nvPr/>
        </p:nvSpPr>
        <p:spPr>
          <a:xfrm>
            <a:off x="5113996" y="2107944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方法名称</a:t>
            </a:r>
          </a:p>
        </p:txBody>
      </p:sp>
      <p:sp>
        <p:nvSpPr>
          <p:cNvPr id="71" name="矩形 70"/>
          <p:cNvSpPr/>
          <p:nvPr/>
        </p:nvSpPr>
        <p:spPr>
          <a:xfrm>
            <a:off x="5608481" y="2430905"/>
            <a:ext cx="1172705" cy="25572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文本框 72"/>
          <p:cNvSpPr txBox="1"/>
          <p:nvPr/>
        </p:nvSpPr>
        <p:spPr>
          <a:xfrm>
            <a:off x="5971923" y="2093866"/>
            <a:ext cx="7425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</a:t>
            </a:r>
          </a:p>
        </p:txBody>
      </p:sp>
      <p:cxnSp>
        <p:nvCxnSpPr>
          <p:cNvPr id="74" name="直接箭头连接符 73"/>
          <p:cNvCxnSpPr/>
          <p:nvPr/>
        </p:nvCxnSpPr>
        <p:spPr>
          <a:xfrm>
            <a:off x="3495545" y="2921428"/>
            <a:ext cx="14762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5006625" y="2771143"/>
            <a:ext cx="11608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zh-CN" altLang="en-US" dirty="0"/>
              <a:t>方法的执行代码</a:t>
            </a:r>
          </a:p>
        </p:txBody>
      </p:sp>
      <p:cxnSp>
        <p:nvCxnSpPr>
          <p:cNvPr id="76" name="直接箭头连接符 75"/>
          <p:cNvCxnSpPr/>
          <p:nvPr/>
        </p:nvCxnSpPr>
        <p:spPr>
          <a:xfrm>
            <a:off x="3495545" y="3221062"/>
            <a:ext cx="147620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77" name="文本框 76"/>
          <p:cNvSpPr txBox="1"/>
          <p:nvPr/>
        </p:nvSpPr>
        <p:spPr>
          <a:xfrm>
            <a:off x="5044865" y="3094104"/>
            <a:ext cx="60305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fontAlgn="auto">
              <a:spcBef>
                <a:spcPts val="0"/>
              </a:spcBef>
              <a:spcAft>
                <a:spcPts val="0"/>
              </a:spcAft>
              <a:defRPr sz="1100" b="1">
                <a:solidFill>
                  <a:schemeClr val="tx1">
                    <a:lumMod val="65000"/>
                    <a:lumOff val="3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r>
              <a:rPr lang="zh-CN" altLang="en-US" dirty="0"/>
              <a:t>返回值</a:t>
            </a:r>
          </a:p>
        </p:txBody>
      </p:sp>
      <p:sp>
        <p:nvSpPr>
          <p:cNvPr id="78" name="文本框 77"/>
          <p:cNvSpPr txBox="1"/>
          <p:nvPr/>
        </p:nvSpPr>
        <p:spPr>
          <a:xfrm>
            <a:off x="710881" y="3779839"/>
            <a:ext cx="1034788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方法的修饰符：暂时都使用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public static 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修饰。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方法声明了具体的返回值类型，内部必须使用</a:t>
            </a:r>
            <a:r>
              <a:rPr lang="en-US" altLang="zh-CN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return</a:t>
            </a:r>
            <a:r>
              <a:rPr lang="zh-CN" altLang="en-US" sz="1600" dirty="0">
                <a:solidFill>
                  <a:srgbClr val="C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返回对应类型的数据。</a:t>
            </a:r>
            <a:endParaRPr lang="en-US" altLang="zh-CN" sz="1600" dirty="0">
              <a:solidFill>
                <a:srgbClr val="C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 fontAlgn="auto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l"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形参列表可以有多个，甚至可以没有； 如果有多个形参，多个形参必须用“，”隔开，且不能给初始化值。</a:t>
            </a: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zkzNDRhOTI4MGVmYmU5YjdhMDU4MzliNDNjNjI3ZTQifQ=="/>
</p:tagLst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2312</TotalTime>
  <Words>4289</Words>
  <Application>Microsoft Office PowerPoint</Application>
  <PresentationFormat>宽屏</PresentationFormat>
  <Paragraphs>498</Paragraphs>
  <Slides>53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53</vt:i4>
      </vt:variant>
    </vt:vector>
  </HeadingPairs>
  <TitlesOfParts>
    <vt:vector size="78" baseType="lpstr">
      <vt:lpstr>Alibaba PuHuiTi B</vt:lpstr>
      <vt:lpstr>Alibaba PuHuiTi M</vt:lpstr>
      <vt:lpstr>Alibaba PuHuiTi Medium</vt:lpstr>
      <vt:lpstr>Alibaba PuHuiTi R</vt:lpstr>
      <vt:lpstr>Arial Unicode MS</vt:lpstr>
      <vt:lpstr>阿里巴巴普惠体</vt:lpstr>
      <vt:lpstr>等线</vt:lpstr>
      <vt:lpstr>黑体</vt:lpstr>
      <vt:lpstr>华文楷体</vt:lpstr>
      <vt:lpstr>思源黑体 CN Bold</vt:lpstr>
      <vt:lpstr>宋体</vt:lpstr>
      <vt:lpstr>微软雅黑</vt:lpstr>
      <vt:lpstr>Arial</vt:lpstr>
      <vt:lpstr>Calibri</vt:lpstr>
      <vt:lpstr>Consolas</vt:lpstr>
      <vt:lpstr>Segoe UI</vt:lpstr>
      <vt:lpstr>Verdana</vt:lpstr>
      <vt:lpstr>Wingdings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方法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方法重载(overload)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8802</dc:creator>
  <cp:lastModifiedBy>Yang Alexis</cp:lastModifiedBy>
  <cp:revision>2310</cp:revision>
  <dcterms:created xsi:type="dcterms:W3CDTF">2020-03-31T02:23:00Z</dcterms:created>
  <dcterms:modified xsi:type="dcterms:W3CDTF">2022-07-25T06:16:53Z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7BA940E2BD694EB5B0F4C7AEED918687</vt:lpwstr>
  </property>
  <property fmtid="{D5CDD505-2E9C-101B-9397-08002B2CF9AE}" pid="3" name="KSOProductBuildVer">
    <vt:lpwstr>2052-11.1.0.11636</vt:lpwstr>
  </property>
</Properties>
</file>

<file path=docProps/thumbnail.jpeg>
</file>